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19"/>
  </p:notesMasterIdLst>
  <p:sldIdLst>
    <p:sldId id="264" r:id="rId2"/>
    <p:sldId id="265" r:id="rId3"/>
    <p:sldId id="269" r:id="rId4"/>
    <p:sldId id="267" r:id="rId5"/>
    <p:sldId id="270" r:id="rId6"/>
    <p:sldId id="268" r:id="rId7"/>
    <p:sldId id="278" r:id="rId8"/>
    <p:sldId id="279" r:id="rId9"/>
    <p:sldId id="272" r:id="rId10"/>
    <p:sldId id="280" r:id="rId11"/>
    <p:sldId id="282" r:id="rId12"/>
    <p:sldId id="281" r:id="rId13"/>
    <p:sldId id="283" r:id="rId14"/>
    <p:sldId id="275" r:id="rId15"/>
    <p:sldId id="276" r:id="rId16"/>
    <p:sldId id="277" r:id="rId17"/>
    <p:sldId id="274" r:id="rId18"/>
  </p:sldIdLst>
  <p:sldSz cx="12192000" cy="6858000"/>
  <p:notesSz cx="6858000" cy="9144000"/>
  <p:embeddedFontLst>
    <p:embeddedFont>
      <p:font typeface="Iosevka" panose="020B0604020202020204" charset="0"/>
      <p:regular r:id="rId20"/>
      <p:bold r:id="rId21"/>
      <p:italic r:id="rId22"/>
      <p:boldItalic r:id="rId23"/>
    </p:embeddedFont>
    <p:embeddedFont>
      <p:font typeface="Iosevka Light" panose="020B0604020202020204" charset="0"/>
      <p:regular r:id="rId24"/>
      <p:italic r:id="rId2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E367370-23E6-8758-A7A8-18923457654A}" v="32" dt="2025-12-11T01:55:47.55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53"/>
  </p:normalViewPr>
  <p:slideViewPr>
    <p:cSldViewPr snapToGrid="0">
      <p:cViewPr varScale="1">
        <p:scale>
          <a:sx n="146" d="100"/>
          <a:sy n="146" d="100"/>
        </p:scale>
        <p:origin x="106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mirez Orozco, Randhal S" userId="S::rsramirezorozc@miners.utep.edu::66653aa1-e874-4d82-a171-5c43a7c33785" providerId="AD" clId="Web-{8E367370-23E6-8758-A7A8-18923457654A}"/>
    <pc:docChg chg="addSld delSld modSld">
      <pc:chgData name="Ramirez Orozco, Randhal S" userId="S::rsramirezorozc@miners.utep.edu::66653aa1-e874-4d82-a171-5c43a7c33785" providerId="AD" clId="Web-{8E367370-23E6-8758-A7A8-18923457654A}" dt="2025-12-11T01:55:47.552" v="30" actId="1076"/>
      <pc:docMkLst>
        <pc:docMk/>
      </pc:docMkLst>
      <pc:sldChg chg="addSp delSp modSp addAnim delAnim">
        <pc:chgData name="Ramirez Orozco, Randhal S" userId="S::rsramirezorozc@miners.utep.edu::66653aa1-e874-4d82-a171-5c43a7c33785" providerId="AD" clId="Web-{8E367370-23E6-8758-A7A8-18923457654A}" dt="2025-12-11T01:13:55.056" v="22"/>
        <pc:sldMkLst>
          <pc:docMk/>
          <pc:sldMk cId="3247185896" sldId="267"/>
        </pc:sldMkLst>
        <pc:spChg chg="add del mod">
          <ac:chgData name="Ramirez Orozco, Randhal S" userId="S::rsramirezorozc@miners.utep.edu::66653aa1-e874-4d82-a171-5c43a7c33785" providerId="AD" clId="Web-{8E367370-23E6-8758-A7A8-18923457654A}" dt="2025-12-11T01:13:55.056" v="21"/>
          <ac:spMkLst>
            <pc:docMk/>
            <pc:sldMk cId="3247185896" sldId="267"/>
            <ac:spMk id="12" creationId="{EAE466C9-7FD8-3624-AE43-3C02509CCDC9}"/>
          </ac:spMkLst>
        </pc:spChg>
        <pc:spChg chg="add del mod">
          <ac:chgData name="Ramirez Orozco, Randhal S" userId="S::rsramirezorozc@miners.utep.edu::66653aa1-e874-4d82-a171-5c43a7c33785" providerId="AD" clId="Web-{8E367370-23E6-8758-A7A8-18923457654A}" dt="2025-12-11T01:13:55.056" v="20"/>
          <ac:spMkLst>
            <pc:docMk/>
            <pc:sldMk cId="3247185896" sldId="267"/>
            <ac:spMk id="14" creationId="{FA5011F0-8E5F-B325-546A-EF92439ABE37}"/>
          </ac:spMkLst>
        </pc:spChg>
        <pc:picChg chg="add del mod">
          <ac:chgData name="Ramirez Orozco, Randhal S" userId="S::rsramirezorozc@miners.utep.edu::66653aa1-e874-4d82-a171-5c43a7c33785" providerId="AD" clId="Web-{8E367370-23E6-8758-A7A8-18923457654A}" dt="2025-12-11T01:13:55.056" v="22"/>
          <ac:picMkLst>
            <pc:docMk/>
            <pc:sldMk cId="3247185896" sldId="267"/>
            <ac:picMk id="7" creationId="{E43004CB-8B7E-B096-5754-09BEC070497E}"/>
          </ac:picMkLst>
        </pc:picChg>
        <pc:picChg chg="mod ord">
          <ac:chgData name="Ramirez Orozco, Randhal S" userId="S::rsramirezorozc@miners.utep.edu::66653aa1-e874-4d82-a171-5c43a7c33785" providerId="AD" clId="Web-{8E367370-23E6-8758-A7A8-18923457654A}" dt="2025-12-11T01:13:06.994" v="10" actId="1076"/>
          <ac:picMkLst>
            <pc:docMk/>
            <pc:sldMk cId="3247185896" sldId="267"/>
            <ac:picMk id="8" creationId="{8FEC1308-F478-B338-0F59-3B9E2CB9EB81}"/>
          </ac:picMkLst>
        </pc:picChg>
      </pc:sldChg>
      <pc:sldChg chg="modSp">
        <pc:chgData name="Ramirez Orozco, Randhal S" userId="S::rsramirezorozc@miners.utep.edu::66653aa1-e874-4d82-a171-5c43a7c33785" providerId="AD" clId="Web-{8E367370-23E6-8758-A7A8-18923457654A}" dt="2025-12-11T01:55:47.552" v="30" actId="1076"/>
        <pc:sldMkLst>
          <pc:docMk/>
          <pc:sldMk cId="93913627" sldId="272"/>
        </pc:sldMkLst>
        <pc:picChg chg="mod">
          <ac:chgData name="Ramirez Orozco, Randhal S" userId="S::rsramirezorozc@miners.utep.edu::66653aa1-e874-4d82-a171-5c43a7c33785" providerId="AD" clId="Web-{8E367370-23E6-8758-A7A8-18923457654A}" dt="2025-12-11T01:55:47.552" v="30" actId="1076"/>
          <ac:picMkLst>
            <pc:docMk/>
            <pc:sldMk cId="93913627" sldId="272"/>
            <ac:picMk id="6" creationId="{D7F20507-DD89-6572-8E28-36BAC044C333}"/>
          </ac:picMkLst>
        </pc:picChg>
      </pc:sldChg>
      <pc:sldChg chg="modSp">
        <pc:chgData name="Ramirez Orozco, Randhal S" userId="S::rsramirezorozc@miners.utep.edu::66653aa1-e874-4d82-a171-5c43a7c33785" providerId="AD" clId="Web-{8E367370-23E6-8758-A7A8-18923457654A}" dt="2025-12-11T01:42:31.397" v="28" actId="1076"/>
        <pc:sldMkLst>
          <pc:docMk/>
          <pc:sldMk cId="2453583545" sldId="279"/>
        </pc:sldMkLst>
        <pc:picChg chg="mod">
          <ac:chgData name="Ramirez Orozco, Randhal S" userId="S::rsramirezorozc@miners.utep.edu::66653aa1-e874-4d82-a171-5c43a7c33785" providerId="AD" clId="Web-{8E367370-23E6-8758-A7A8-18923457654A}" dt="2025-12-11T01:42:31.397" v="28" actId="1076"/>
          <ac:picMkLst>
            <pc:docMk/>
            <pc:sldMk cId="2453583545" sldId="279"/>
            <ac:picMk id="7" creationId="{B39902EB-75D9-A91F-D645-C6766F61DA87}"/>
          </ac:picMkLst>
        </pc:picChg>
      </pc:sldChg>
      <pc:sldChg chg="modSp">
        <pc:chgData name="Ramirez Orozco, Randhal S" userId="S::rsramirezorozc@miners.utep.edu::66653aa1-e874-4d82-a171-5c43a7c33785" providerId="AD" clId="Web-{8E367370-23E6-8758-A7A8-18923457654A}" dt="2025-12-10T20:15:12.631" v="0"/>
        <pc:sldMkLst>
          <pc:docMk/>
          <pc:sldMk cId="1669490403" sldId="283"/>
        </pc:sldMkLst>
        <pc:graphicFrameChg chg="modGraphic">
          <ac:chgData name="Ramirez Orozco, Randhal S" userId="S::rsramirezorozc@miners.utep.edu::66653aa1-e874-4d82-a171-5c43a7c33785" providerId="AD" clId="Web-{8E367370-23E6-8758-A7A8-18923457654A}" dt="2025-12-10T20:15:12.631" v="0"/>
          <ac:graphicFrameMkLst>
            <pc:docMk/>
            <pc:sldMk cId="1669490403" sldId="283"/>
            <ac:graphicFrameMk id="10" creationId="{E91CC7AF-A13A-A446-7178-41C352C2A34F}"/>
          </ac:graphicFrameMkLst>
        </pc:graphicFrameChg>
      </pc:sldChg>
      <pc:sldChg chg="addSp delSp modSp add del replId delAnim">
        <pc:chgData name="Ramirez Orozco, Randhal S" userId="S::rsramirezorozc@miners.utep.edu::66653aa1-e874-4d82-a171-5c43a7c33785" providerId="AD" clId="Web-{8E367370-23E6-8758-A7A8-18923457654A}" dt="2025-12-11T01:19:34.774" v="27"/>
        <pc:sldMkLst>
          <pc:docMk/>
          <pc:sldMk cId="2939970204" sldId="284"/>
        </pc:sldMkLst>
        <pc:spChg chg="del">
          <ac:chgData name="Ramirez Orozco, Randhal S" userId="S::rsramirezorozc@miners.utep.edu::66653aa1-e874-4d82-a171-5c43a7c33785" providerId="AD" clId="Web-{8E367370-23E6-8758-A7A8-18923457654A}" dt="2025-12-11T01:14:28.947" v="25"/>
          <ac:spMkLst>
            <pc:docMk/>
            <pc:sldMk cId="2939970204" sldId="284"/>
            <ac:spMk id="2" creationId="{60FC6A88-7366-40D9-619C-496A233069BB}"/>
          </ac:spMkLst>
        </pc:spChg>
        <pc:spChg chg="del">
          <ac:chgData name="Ramirez Orozco, Randhal S" userId="S::rsramirezorozc@miners.utep.edu::66653aa1-e874-4d82-a171-5c43a7c33785" providerId="AD" clId="Web-{8E367370-23E6-8758-A7A8-18923457654A}" dt="2025-12-11T01:14:28.868" v="24"/>
          <ac:spMkLst>
            <pc:docMk/>
            <pc:sldMk cId="2939970204" sldId="284"/>
            <ac:spMk id="4" creationId="{D2755D62-7F46-EAFB-16FA-A03C09ECCCDB}"/>
          </ac:spMkLst>
        </pc:spChg>
        <pc:spChg chg="add del mod">
          <ac:chgData name="Ramirez Orozco, Randhal S" userId="S::rsramirezorozc@miners.utep.edu::66653aa1-e874-4d82-a171-5c43a7c33785" providerId="AD" clId="Web-{8E367370-23E6-8758-A7A8-18923457654A}" dt="2025-12-11T01:14:34.087" v="26"/>
          <ac:spMkLst>
            <pc:docMk/>
            <pc:sldMk cId="2939970204" sldId="284"/>
            <ac:spMk id="7" creationId="{B65ABD93-C5FE-FB5E-76B6-36A541BD53FE}"/>
          </ac:spMkLst>
        </pc:spChg>
      </pc:sldChg>
    </pc:docChg>
  </pc:docChgLst>
</pc:chgInfo>
</file>

<file path=ppt/media/image1.jpeg>
</file>

<file path=ppt/media/image10.png>
</file>

<file path=ppt/media/image11.png>
</file>

<file path=ppt/media/image12.png>
</file>

<file path=ppt/media/image13.svg>
</file>

<file path=ppt/media/image14.png>
</file>

<file path=ppt/media/image15.png>
</file>

<file path=ppt/media/image16.png>
</file>

<file path=ppt/media/image2.gif>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720DFF-707D-1344-94B5-4EE6544A361E}" type="datetimeFigureOut">
              <a:rPr lang="en-US" smtClean="0"/>
              <a:t>12/10/2025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27D8E0-A8CD-2848-8823-D7747FE32521}" type="slidenum">
              <a:rPr lang="en-US" smtClean="0"/>
              <a:t>‹#›</a:t>
            </a:fld>
            <a:endParaRPr lang="en-US"/>
          </a:p>
        </p:txBody>
      </p:sp>
    </p:spTree>
    <p:extLst>
      <p:ext uri="{BB962C8B-B14F-4D97-AF65-F5344CB8AC3E}">
        <p14:creationId xmlns:p14="http://schemas.microsoft.com/office/powerpoint/2010/main" val="22355331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D27D8E0-A8CD-2848-8823-D7747FE32521}" type="slidenum">
              <a:rPr lang="en-US" smtClean="0"/>
              <a:t>4</a:t>
            </a:fld>
            <a:endParaRPr lang="en-US"/>
          </a:p>
        </p:txBody>
      </p:sp>
    </p:spTree>
    <p:extLst>
      <p:ext uri="{BB962C8B-B14F-4D97-AF65-F5344CB8AC3E}">
        <p14:creationId xmlns:p14="http://schemas.microsoft.com/office/powerpoint/2010/main" val="2382743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A2B3BF-CE65-1419-276E-DE49567BE0B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3AF96D4-6EF6-7E13-189D-75FAC2FB52F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96FCDCA-ADEB-BC43-5F2A-527FEB76764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6AF0508-BD01-9EE9-1E12-58B6EEB4C06F}"/>
              </a:ext>
            </a:extLst>
          </p:cNvPr>
          <p:cNvSpPr>
            <a:spLocks noGrp="1"/>
          </p:cNvSpPr>
          <p:nvPr>
            <p:ph type="sldNum" sz="quarter" idx="5"/>
          </p:nvPr>
        </p:nvSpPr>
        <p:spPr/>
        <p:txBody>
          <a:bodyPr/>
          <a:lstStyle/>
          <a:p>
            <a:fld id="{DD27D8E0-A8CD-2848-8823-D7747FE32521}" type="slidenum">
              <a:rPr lang="en-US" smtClean="0"/>
              <a:t>13</a:t>
            </a:fld>
            <a:endParaRPr lang="en-US"/>
          </a:p>
        </p:txBody>
      </p:sp>
    </p:spTree>
    <p:extLst>
      <p:ext uri="{BB962C8B-B14F-4D97-AF65-F5344CB8AC3E}">
        <p14:creationId xmlns:p14="http://schemas.microsoft.com/office/powerpoint/2010/main" val="24605300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DEB03A-25B6-D058-CDB4-2806211024C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D460A6A-E9CA-7F0A-CC4E-AD887286BC9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DF90B7-CE95-865E-AA4C-FBCD675F04C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Analyzed transcriptomic data from the </a:t>
            </a:r>
            <a:r>
              <a:rPr lang="en-US" b="1" err="1"/>
              <a:t>GTEx</a:t>
            </a:r>
            <a:r>
              <a:rPr lang="en-US" b="1"/>
              <a:t> (Genotype-Tissue Expression)</a:t>
            </a:r>
            <a:r>
              <a:rPr lang="en-US"/>
              <a:t> project to confirm that </a:t>
            </a:r>
            <a:r>
              <a:rPr lang="en-US" i="1"/>
              <a:t>LCT</a:t>
            </a:r>
            <a:r>
              <a:rPr lang="en-US"/>
              <a:t> expression is highly specific to the </a:t>
            </a:r>
            <a:r>
              <a:rPr lang="en-US" b="1"/>
              <a:t>Small Intestine (Terminal Ileum)</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endParaRPr lang="en-US"/>
          </a:p>
        </p:txBody>
      </p:sp>
      <p:sp>
        <p:nvSpPr>
          <p:cNvPr id="4" name="Slide Number Placeholder 3">
            <a:extLst>
              <a:ext uri="{FF2B5EF4-FFF2-40B4-BE49-F238E27FC236}">
                <a16:creationId xmlns:a16="http://schemas.microsoft.com/office/drawing/2014/main" id="{1810B250-4C91-90E7-F140-6CCFBBA17E54}"/>
              </a:ext>
            </a:extLst>
          </p:cNvPr>
          <p:cNvSpPr>
            <a:spLocks noGrp="1"/>
          </p:cNvSpPr>
          <p:nvPr>
            <p:ph type="sldNum" sz="quarter" idx="5"/>
          </p:nvPr>
        </p:nvSpPr>
        <p:spPr/>
        <p:txBody>
          <a:bodyPr/>
          <a:lstStyle/>
          <a:p>
            <a:fld id="{DD27D8E0-A8CD-2848-8823-D7747FE32521}" type="slidenum">
              <a:rPr lang="en-US" smtClean="0"/>
              <a:t>14</a:t>
            </a:fld>
            <a:endParaRPr lang="en-US"/>
          </a:p>
        </p:txBody>
      </p:sp>
    </p:spTree>
    <p:extLst>
      <p:ext uri="{BB962C8B-B14F-4D97-AF65-F5344CB8AC3E}">
        <p14:creationId xmlns:p14="http://schemas.microsoft.com/office/powerpoint/2010/main" val="7269553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C3A3AA-E5E0-9CE7-21AE-6C5BF503EE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FBC27E1-D138-DF0C-D1E8-749AB7E8707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C67DD0D-0EB0-5157-4A84-6896CAF6F466}"/>
              </a:ext>
            </a:extLst>
          </p:cNvPr>
          <p:cNvSpPr>
            <a:spLocks noGrp="1"/>
          </p:cNvSpPr>
          <p:nvPr>
            <p:ph type="body" idx="1"/>
          </p:nvPr>
        </p:nvSpPr>
        <p:spPr/>
        <p:txBody>
          <a:bodyPr/>
          <a:lstStyle/>
          <a:p>
            <a:r>
              <a:rPr lang="en-US"/>
              <a:t>The European persistence variant, </a:t>
            </a:r>
            <a:r>
              <a:rPr lang="en-US" b="1"/>
              <a:t>rs4988235 (highlighted in Red)</a:t>
            </a:r>
            <a:r>
              <a:rPr lang="en-US"/>
              <a:t>, shows a significant </a:t>
            </a:r>
            <a:r>
              <a:rPr lang="en-US" b="1"/>
              <a:t>positive effect (NES &gt; 0)</a:t>
            </a:r>
            <a:r>
              <a:rPr lang="en-US"/>
              <a:t>.</a:t>
            </a:r>
          </a:p>
          <a:p>
            <a:r>
              <a:rPr lang="en-US"/>
              <a:t>This confirms it acts as an </a:t>
            </a:r>
            <a:r>
              <a:rPr lang="en-US" b="1"/>
              <a:t>enhancer</a:t>
            </a:r>
            <a:r>
              <a:rPr lang="en-US"/>
              <a:t> (increases expression).</a:t>
            </a:r>
          </a:p>
          <a:p>
            <a:r>
              <a:rPr lang="en-US" b="1"/>
              <a:t>Linkage Disequilibrium (LD):</a:t>
            </a:r>
            <a:r>
              <a:rPr lang="en-US"/>
              <a:t> The variant clusters with others (like </a:t>
            </a:r>
            <a:r>
              <a:rPr lang="en-US" i="1"/>
              <a:t>rs4954390</a:t>
            </a:r>
            <a:r>
              <a:rPr lang="en-US"/>
              <a:t>) that show similar statistical signals because they are inherited together in the same haplotype block</a:t>
            </a:r>
          </a:p>
          <a:p>
            <a:endParaRPr lang="en-US"/>
          </a:p>
          <a:p>
            <a:endParaRPr lang="en-US"/>
          </a:p>
        </p:txBody>
      </p:sp>
      <p:sp>
        <p:nvSpPr>
          <p:cNvPr id="4" name="Slide Number Placeholder 3">
            <a:extLst>
              <a:ext uri="{FF2B5EF4-FFF2-40B4-BE49-F238E27FC236}">
                <a16:creationId xmlns:a16="http://schemas.microsoft.com/office/drawing/2014/main" id="{72E6CB7E-1B08-2908-AEE2-DD2F6CB19C4F}"/>
              </a:ext>
            </a:extLst>
          </p:cNvPr>
          <p:cNvSpPr>
            <a:spLocks noGrp="1"/>
          </p:cNvSpPr>
          <p:nvPr>
            <p:ph type="sldNum" sz="quarter" idx="5"/>
          </p:nvPr>
        </p:nvSpPr>
        <p:spPr/>
        <p:txBody>
          <a:bodyPr/>
          <a:lstStyle/>
          <a:p>
            <a:fld id="{DD27D8E0-A8CD-2848-8823-D7747FE32521}" type="slidenum">
              <a:rPr lang="en-US" smtClean="0"/>
              <a:t>15</a:t>
            </a:fld>
            <a:endParaRPr lang="en-US"/>
          </a:p>
        </p:txBody>
      </p:sp>
    </p:spTree>
    <p:extLst>
      <p:ext uri="{BB962C8B-B14F-4D97-AF65-F5344CB8AC3E}">
        <p14:creationId xmlns:p14="http://schemas.microsoft.com/office/powerpoint/2010/main" val="37325823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3C66A3-1757-B910-374D-47AB08A613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067CB1-6204-C2B5-06D5-0B2F1638485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A5446B-92F3-7234-D9C2-42A046B94D6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endParaRPr lang="en-US"/>
          </a:p>
        </p:txBody>
      </p:sp>
      <p:sp>
        <p:nvSpPr>
          <p:cNvPr id="4" name="Slide Number Placeholder 3">
            <a:extLst>
              <a:ext uri="{FF2B5EF4-FFF2-40B4-BE49-F238E27FC236}">
                <a16:creationId xmlns:a16="http://schemas.microsoft.com/office/drawing/2014/main" id="{FFCF52B7-F41E-F8B0-04D3-FC2281FB37AF}"/>
              </a:ext>
            </a:extLst>
          </p:cNvPr>
          <p:cNvSpPr>
            <a:spLocks noGrp="1"/>
          </p:cNvSpPr>
          <p:nvPr>
            <p:ph type="sldNum" sz="quarter" idx="5"/>
          </p:nvPr>
        </p:nvSpPr>
        <p:spPr/>
        <p:txBody>
          <a:bodyPr/>
          <a:lstStyle/>
          <a:p>
            <a:fld id="{DD27D8E0-A8CD-2848-8823-D7747FE32521}" type="slidenum">
              <a:rPr lang="en-US" smtClean="0"/>
              <a:t>16</a:t>
            </a:fld>
            <a:endParaRPr lang="en-US"/>
          </a:p>
        </p:txBody>
      </p:sp>
    </p:spTree>
    <p:extLst>
      <p:ext uri="{BB962C8B-B14F-4D97-AF65-F5344CB8AC3E}">
        <p14:creationId xmlns:p14="http://schemas.microsoft.com/office/powerpoint/2010/main" val="3292749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7911F0-0FC7-97CA-7E86-57A11A5EEBA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3488D4-E7DD-62C5-31B0-0276F5EF747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B3F8EED-60E9-6E67-358A-299B1D23A3F3}"/>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7E0A387-0E97-745C-EEC7-EA033EF1FACE}"/>
              </a:ext>
            </a:extLst>
          </p:cNvPr>
          <p:cNvSpPr>
            <a:spLocks noGrp="1"/>
          </p:cNvSpPr>
          <p:nvPr>
            <p:ph type="sldNum" sz="quarter" idx="5"/>
          </p:nvPr>
        </p:nvSpPr>
        <p:spPr/>
        <p:txBody>
          <a:bodyPr/>
          <a:lstStyle/>
          <a:p>
            <a:fld id="{DD27D8E0-A8CD-2848-8823-D7747FE32521}" type="slidenum">
              <a:rPr lang="en-US" smtClean="0"/>
              <a:t>17</a:t>
            </a:fld>
            <a:endParaRPr lang="en-US"/>
          </a:p>
        </p:txBody>
      </p:sp>
    </p:spTree>
    <p:extLst>
      <p:ext uri="{BB962C8B-B14F-4D97-AF65-F5344CB8AC3E}">
        <p14:creationId xmlns:p14="http://schemas.microsoft.com/office/powerpoint/2010/main" val="2981794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BD52B0-A300-AC06-E4AB-DF53C3446EF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BAAC3C-9F9B-0C39-2C02-7DD5CBCF95F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55A9E42-3392-2AB2-33CB-A90D9A7BFD6B}"/>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33B60E7-519A-631C-EA55-90EB8736228E}"/>
              </a:ext>
            </a:extLst>
          </p:cNvPr>
          <p:cNvSpPr>
            <a:spLocks noGrp="1"/>
          </p:cNvSpPr>
          <p:nvPr>
            <p:ph type="sldNum" sz="quarter" idx="5"/>
          </p:nvPr>
        </p:nvSpPr>
        <p:spPr/>
        <p:txBody>
          <a:bodyPr/>
          <a:lstStyle/>
          <a:p>
            <a:fld id="{DD27D8E0-A8CD-2848-8823-D7747FE32521}" type="slidenum">
              <a:rPr lang="en-US" smtClean="0"/>
              <a:t>5</a:t>
            </a:fld>
            <a:endParaRPr lang="en-US"/>
          </a:p>
        </p:txBody>
      </p:sp>
    </p:spTree>
    <p:extLst>
      <p:ext uri="{BB962C8B-B14F-4D97-AF65-F5344CB8AC3E}">
        <p14:creationId xmlns:p14="http://schemas.microsoft.com/office/powerpoint/2010/main" val="35666265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C2CE39-D54C-ABA3-AD83-48FC6CDEC13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B3610D8-2BA1-9065-ABFE-24F8B349F8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B7A585-6D9A-0F30-3AD4-D7B222C52464}"/>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2085FC7-4834-81B2-7AC3-0BE90E6126F5}"/>
              </a:ext>
            </a:extLst>
          </p:cNvPr>
          <p:cNvSpPr>
            <a:spLocks noGrp="1"/>
          </p:cNvSpPr>
          <p:nvPr>
            <p:ph type="sldNum" sz="quarter" idx="5"/>
          </p:nvPr>
        </p:nvSpPr>
        <p:spPr/>
        <p:txBody>
          <a:bodyPr/>
          <a:lstStyle/>
          <a:p>
            <a:fld id="{DD27D8E0-A8CD-2848-8823-D7747FE32521}" type="slidenum">
              <a:rPr lang="en-US" smtClean="0"/>
              <a:t>6</a:t>
            </a:fld>
            <a:endParaRPr lang="en-US"/>
          </a:p>
        </p:txBody>
      </p:sp>
    </p:spTree>
    <p:extLst>
      <p:ext uri="{BB962C8B-B14F-4D97-AF65-F5344CB8AC3E}">
        <p14:creationId xmlns:p14="http://schemas.microsoft.com/office/powerpoint/2010/main" val="19653427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EFDA3E-E705-CCA9-3C68-A51774B5259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845D6A-B6E4-1615-91D2-26E45F64343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F29948-C10A-7434-64C8-F5139EE51D6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CB6358CB-60CF-0804-650B-E7EA182E15E9}"/>
              </a:ext>
            </a:extLst>
          </p:cNvPr>
          <p:cNvSpPr>
            <a:spLocks noGrp="1"/>
          </p:cNvSpPr>
          <p:nvPr>
            <p:ph type="sldNum" sz="quarter" idx="5"/>
          </p:nvPr>
        </p:nvSpPr>
        <p:spPr/>
        <p:txBody>
          <a:bodyPr/>
          <a:lstStyle/>
          <a:p>
            <a:fld id="{DD27D8E0-A8CD-2848-8823-D7747FE32521}" type="slidenum">
              <a:rPr lang="en-US" smtClean="0"/>
              <a:t>7</a:t>
            </a:fld>
            <a:endParaRPr lang="en-US"/>
          </a:p>
        </p:txBody>
      </p:sp>
    </p:spTree>
    <p:extLst>
      <p:ext uri="{BB962C8B-B14F-4D97-AF65-F5344CB8AC3E}">
        <p14:creationId xmlns:p14="http://schemas.microsoft.com/office/powerpoint/2010/main" val="24247503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B9415C-B31A-1EE1-3E9C-A9FBC23CF6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13598B-7412-6E08-5933-9081D4FDFE8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E6E6089-AE4A-2189-B860-1FC751DD9EEC}"/>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C9FC5079-34AD-7EC7-DF4B-6403AD699A1D}"/>
              </a:ext>
            </a:extLst>
          </p:cNvPr>
          <p:cNvSpPr>
            <a:spLocks noGrp="1"/>
          </p:cNvSpPr>
          <p:nvPr>
            <p:ph type="sldNum" sz="quarter" idx="5"/>
          </p:nvPr>
        </p:nvSpPr>
        <p:spPr/>
        <p:txBody>
          <a:bodyPr/>
          <a:lstStyle/>
          <a:p>
            <a:fld id="{DD27D8E0-A8CD-2848-8823-D7747FE32521}" type="slidenum">
              <a:rPr lang="en-US" smtClean="0"/>
              <a:t>8</a:t>
            </a:fld>
            <a:endParaRPr lang="en-US"/>
          </a:p>
        </p:txBody>
      </p:sp>
    </p:spTree>
    <p:extLst>
      <p:ext uri="{BB962C8B-B14F-4D97-AF65-F5344CB8AC3E}">
        <p14:creationId xmlns:p14="http://schemas.microsoft.com/office/powerpoint/2010/main" val="3375594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7911F0-0FC7-97CA-7E86-57A11A5EEBA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3488D4-E7DD-62C5-31B0-0276F5EF747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B3F8EED-60E9-6E67-358A-299B1D23A3F3}"/>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7E0A387-0E97-745C-EEC7-EA033EF1FACE}"/>
              </a:ext>
            </a:extLst>
          </p:cNvPr>
          <p:cNvSpPr>
            <a:spLocks noGrp="1"/>
          </p:cNvSpPr>
          <p:nvPr>
            <p:ph type="sldNum" sz="quarter" idx="5"/>
          </p:nvPr>
        </p:nvSpPr>
        <p:spPr/>
        <p:txBody>
          <a:bodyPr/>
          <a:lstStyle/>
          <a:p>
            <a:fld id="{DD27D8E0-A8CD-2848-8823-D7747FE32521}" type="slidenum">
              <a:rPr lang="en-US" smtClean="0"/>
              <a:t>9</a:t>
            </a:fld>
            <a:endParaRPr lang="en-US"/>
          </a:p>
        </p:txBody>
      </p:sp>
    </p:spTree>
    <p:extLst>
      <p:ext uri="{BB962C8B-B14F-4D97-AF65-F5344CB8AC3E}">
        <p14:creationId xmlns:p14="http://schemas.microsoft.com/office/powerpoint/2010/main" val="2981794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0775E2-5EE0-6E8D-46E6-8CC5A91CA02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91CA0D-E07D-B70A-4A72-AB53CC32A8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B67DCF2-D835-8984-D6A5-AE114F74758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1C0DF46C-A598-4F2A-5818-9FC5BFBC6F99}"/>
              </a:ext>
            </a:extLst>
          </p:cNvPr>
          <p:cNvSpPr>
            <a:spLocks noGrp="1"/>
          </p:cNvSpPr>
          <p:nvPr>
            <p:ph type="sldNum" sz="quarter" idx="5"/>
          </p:nvPr>
        </p:nvSpPr>
        <p:spPr/>
        <p:txBody>
          <a:bodyPr/>
          <a:lstStyle/>
          <a:p>
            <a:fld id="{DD27D8E0-A8CD-2848-8823-D7747FE32521}" type="slidenum">
              <a:rPr lang="en-US" smtClean="0"/>
              <a:t>10</a:t>
            </a:fld>
            <a:endParaRPr lang="en-US"/>
          </a:p>
        </p:txBody>
      </p:sp>
    </p:spTree>
    <p:extLst>
      <p:ext uri="{BB962C8B-B14F-4D97-AF65-F5344CB8AC3E}">
        <p14:creationId xmlns:p14="http://schemas.microsoft.com/office/powerpoint/2010/main" val="15608737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D8D11D-22FF-B3B2-45A8-2059308816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CB77699-63A9-DE87-4378-AAA72A691CB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4B72CC0-EFBC-2EEB-E0C2-8FA28AE2B248}"/>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09F6ED6E-9F65-FC24-2DD9-D7D63F6F3B83}"/>
              </a:ext>
            </a:extLst>
          </p:cNvPr>
          <p:cNvSpPr>
            <a:spLocks noGrp="1"/>
          </p:cNvSpPr>
          <p:nvPr>
            <p:ph type="sldNum" sz="quarter" idx="5"/>
          </p:nvPr>
        </p:nvSpPr>
        <p:spPr/>
        <p:txBody>
          <a:bodyPr/>
          <a:lstStyle/>
          <a:p>
            <a:fld id="{DD27D8E0-A8CD-2848-8823-D7747FE32521}" type="slidenum">
              <a:rPr lang="en-US" smtClean="0"/>
              <a:t>11</a:t>
            </a:fld>
            <a:endParaRPr lang="en-US"/>
          </a:p>
        </p:txBody>
      </p:sp>
    </p:spTree>
    <p:extLst>
      <p:ext uri="{BB962C8B-B14F-4D97-AF65-F5344CB8AC3E}">
        <p14:creationId xmlns:p14="http://schemas.microsoft.com/office/powerpoint/2010/main" val="12889624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912706-CB84-FD2F-FB4A-67DE5C0B7BE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632C0F4-DA23-2B8B-778B-EAC1FAB8752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CE86EFA-B5F1-877E-7D2B-05B376C1696E}"/>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5B3016B-8E0E-F8D4-636D-4EF59F9B2F25}"/>
              </a:ext>
            </a:extLst>
          </p:cNvPr>
          <p:cNvSpPr>
            <a:spLocks noGrp="1"/>
          </p:cNvSpPr>
          <p:nvPr>
            <p:ph type="sldNum" sz="quarter" idx="5"/>
          </p:nvPr>
        </p:nvSpPr>
        <p:spPr/>
        <p:txBody>
          <a:bodyPr/>
          <a:lstStyle/>
          <a:p>
            <a:fld id="{DD27D8E0-A8CD-2848-8823-D7747FE32521}" type="slidenum">
              <a:rPr lang="en-US" smtClean="0"/>
              <a:t>12</a:t>
            </a:fld>
            <a:endParaRPr lang="en-US"/>
          </a:p>
        </p:txBody>
      </p:sp>
    </p:spTree>
    <p:extLst>
      <p:ext uri="{BB962C8B-B14F-4D97-AF65-F5344CB8AC3E}">
        <p14:creationId xmlns:p14="http://schemas.microsoft.com/office/powerpoint/2010/main" val="9653872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06B73CC-71AD-4B31-BC83-543B16C01A31}" type="datetimeFigureOut">
              <a:rPr lang="en-US" smtClean="0"/>
              <a:t>12/10/2025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E9741A-7378-42C8-8FF3-2C1671566EBB}" type="slidenum">
              <a:rPr lang="en-US" smtClean="0"/>
              <a:t>‹#›</a:t>
            </a:fld>
            <a:endParaRPr lang="en-US"/>
          </a:p>
        </p:txBody>
      </p:sp>
    </p:spTree>
    <p:extLst>
      <p:ext uri="{BB962C8B-B14F-4D97-AF65-F5344CB8AC3E}">
        <p14:creationId xmlns:p14="http://schemas.microsoft.com/office/powerpoint/2010/main" val="26571016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06B73CC-71AD-4B31-BC83-543B16C01A31}" type="datetimeFigureOut">
              <a:rPr lang="en-US" smtClean="0"/>
              <a:t>12/10/2025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E9741A-7378-42C8-8FF3-2C1671566EBB}" type="slidenum">
              <a:rPr lang="en-US" smtClean="0"/>
              <a:t>‹#›</a:t>
            </a:fld>
            <a:endParaRPr lang="en-US"/>
          </a:p>
        </p:txBody>
      </p:sp>
    </p:spTree>
    <p:extLst>
      <p:ext uri="{BB962C8B-B14F-4D97-AF65-F5344CB8AC3E}">
        <p14:creationId xmlns:p14="http://schemas.microsoft.com/office/powerpoint/2010/main" val="14502910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06B73CC-71AD-4B31-BC83-543B16C01A31}" type="datetimeFigureOut">
              <a:rPr lang="en-US" smtClean="0"/>
              <a:t>12/10/2025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E9741A-7378-42C8-8FF3-2C1671566EBB}" type="slidenum">
              <a:rPr lang="en-US" smtClean="0"/>
              <a:t>‹#›</a:t>
            </a:fld>
            <a:endParaRPr lang="en-US"/>
          </a:p>
        </p:txBody>
      </p:sp>
    </p:spTree>
    <p:extLst>
      <p:ext uri="{BB962C8B-B14F-4D97-AF65-F5344CB8AC3E}">
        <p14:creationId xmlns:p14="http://schemas.microsoft.com/office/powerpoint/2010/main" val="20481404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06B73CC-71AD-4B31-BC83-543B16C01A31}" type="datetimeFigureOut">
              <a:rPr lang="en-US" smtClean="0"/>
              <a:t>12/10/2025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E9741A-7378-42C8-8FF3-2C1671566EBB}" type="slidenum">
              <a:rPr lang="en-US" smtClean="0"/>
              <a:t>‹#›</a:t>
            </a:fld>
            <a:endParaRPr lang="en-US"/>
          </a:p>
        </p:txBody>
      </p:sp>
    </p:spTree>
    <p:extLst>
      <p:ext uri="{BB962C8B-B14F-4D97-AF65-F5344CB8AC3E}">
        <p14:creationId xmlns:p14="http://schemas.microsoft.com/office/powerpoint/2010/main" val="2384333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shade val="82000"/>
                  </a:schemeClr>
                </a:solidFill>
              </a:defRPr>
            </a:lvl1pPr>
            <a:lvl2pPr marL="457200" indent="0">
              <a:buNone/>
              <a:defRPr sz="2000">
                <a:solidFill>
                  <a:schemeClr val="tx1">
                    <a:shade val="82000"/>
                  </a:schemeClr>
                </a:solidFill>
              </a:defRPr>
            </a:lvl2pPr>
            <a:lvl3pPr marL="914400" indent="0">
              <a:buNone/>
              <a:defRPr sz="1800">
                <a:solidFill>
                  <a:schemeClr val="tx1">
                    <a:shade val="82000"/>
                  </a:schemeClr>
                </a:solidFill>
              </a:defRPr>
            </a:lvl3pPr>
            <a:lvl4pPr marL="1371600" indent="0">
              <a:buNone/>
              <a:defRPr sz="1600">
                <a:solidFill>
                  <a:schemeClr val="tx1">
                    <a:shade val="82000"/>
                  </a:schemeClr>
                </a:solidFill>
              </a:defRPr>
            </a:lvl4pPr>
            <a:lvl5pPr marL="1828800" indent="0">
              <a:buNone/>
              <a:defRPr sz="1600">
                <a:solidFill>
                  <a:schemeClr val="tx1">
                    <a:shade val="82000"/>
                  </a:schemeClr>
                </a:solidFill>
              </a:defRPr>
            </a:lvl5pPr>
            <a:lvl6pPr marL="2286000" indent="0">
              <a:buNone/>
              <a:defRPr sz="1600">
                <a:solidFill>
                  <a:schemeClr val="tx1">
                    <a:shade val="82000"/>
                  </a:schemeClr>
                </a:solidFill>
              </a:defRPr>
            </a:lvl6pPr>
            <a:lvl7pPr marL="2743200" indent="0">
              <a:buNone/>
              <a:defRPr sz="1600">
                <a:solidFill>
                  <a:schemeClr val="tx1">
                    <a:shade val="82000"/>
                  </a:schemeClr>
                </a:solidFill>
              </a:defRPr>
            </a:lvl7pPr>
            <a:lvl8pPr marL="3200400" indent="0">
              <a:buNone/>
              <a:defRPr sz="1600">
                <a:solidFill>
                  <a:schemeClr val="tx1">
                    <a:shade val="82000"/>
                  </a:schemeClr>
                </a:solidFill>
              </a:defRPr>
            </a:lvl8pPr>
            <a:lvl9pPr marL="3657600" indent="0">
              <a:buNone/>
              <a:defRPr sz="1600">
                <a:solidFill>
                  <a:schemeClr val="tx1">
                    <a:shade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06B73CC-71AD-4B31-BC83-543B16C01A31}" type="datetimeFigureOut">
              <a:rPr lang="en-US" smtClean="0"/>
              <a:t>12/10/2025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E9741A-7378-42C8-8FF3-2C1671566EBB}" type="slidenum">
              <a:rPr lang="en-US" smtClean="0"/>
              <a:t>‹#›</a:t>
            </a:fld>
            <a:endParaRPr lang="en-US"/>
          </a:p>
        </p:txBody>
      </p:sp>
    </p:spTree>
    <p:extLst>
      <p:ext uri="{BB962C8B-B14F-4D97-AF65-F5344CB8AC3E}">
        <p14:creationId xmlns:p14="http://schemas.microsoft.com/office/powerpoint/2010/main" val="22071775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06B73CC-71AD-4B31-BC83-543B16C01A31}" type="datetimeFigureOut">
              <a:rPr lang="en-US" smtClean="0"/>
              <a:t>12/10/2025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E9741A-7378-42C8-8FF3-2C1671566EBB}" type="slidenum">
              <a:rPr lang="en-US" smtClean="0"/>
              <a:t>‹#›</a:t>
            </a:fld>
            <a:endParaRPr lang="en-US"/>
          </a:p>
        </p:txBody>
      </p:sp>
    </p:spTree>
    <p:extLst>
      <p:ext uri="{BB962C8B-B14F-4D97-AF65-F5344CB8AC3E}">
        <p14:creationId xmlns:p14="http://schemas.microsoft.com/office/powerpoint/2010/main" val="2517975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06B73CC-71AD-4B31-BC83-543B16C01A31}" type="datetimeFigureOut">
              <a:rPr lang="en-US" smtClean="0"/>
              <a:t>12/10/2025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DE9741A-7378-42C8-8FF3-2C1671566EBB}" type="slidenum">
              <a:rPr lang="en-US" smtClean="0"/>
              <a:t>‹#›</a:t>
            </a:fld>
            <a:endParaRPr lang="en-US"/>
          </a:p>
        </p:txBody>
      </p:sp>
    </p:spTree>
    <p:extLst>
      <p:ext uri="{BB962C8B-B14F-4D97-AF65-F5344CB8AC3E}">
        <p14:creationId xmlns:p14="http://schemas.microsoft.com/office/powerpoint/2010/main" val="9880591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06B73CC-71AD-4B31-BC83-543B16C01A31}" type="datetimeFigureOut">
              <a:rPr lang="en-US" smtClean="0"/>
              <a:t>12/10/2025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DE9741A-7378-42C8-8FF3-2C1671566EBB}" type="slidenum">
              <a:rPr lang="en-US" smtClean="0"/>
              <a:t>‹#›</a:t>
            </a:fld>
            <a:endParaRPr lang="en-US"/>
          </a:p>
        </p:txBody>
      </p:sp>
    </p:spTree>
    <p:extLst>
      <p:ext uri="{BB962C8B-B14F-4D97-AF65-F5344CB8AC3E}">
        <p14:creationId xmlns:p14="http://schemas.microsoft.com/office/powerpoint/2010/main" val="2816790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6B73CC-71AD-4B31-BC83-543B16C01A31}" type="datetimeFigureOut">
              <a:rPr lang="en-US" smtClean="0"/>
              <a:t>12/10/2025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DE9741A-7378-42C8-8FF3-2C1671566EBB}" type="slidenum">
              <a:rPr lang="en-US" smtClean="0"/>
              <a:t>‹#›</a:t>
            </a:fld>
            <a:endParaRPr lang="en-US"/>
          </a:p>
        </p:txBody>
      </p:sp>
    </p:spTree>
    <p:extLst>
      <p:ext uri="{BB962C8B-B14F-4D97-AF65-F5344CB8AC3E}">
        <p14:creationId xmlns:p14="http://schemas.microsoft.com/office/powerpoint/2010/main" val="6716732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6B73CC-71AD-4B31-BC83-543B16C01A31}" type="datetimeFigureOut">
              <a:rPr lang="en-US" smtClean="0"/>
              <a:t>12/10/2025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E9741A-7378-42C8-8FF3-2C1671566EBB}" type="slidenum">
              <a:rPr lang="en-US" smtClean="0"/>
              <a:t>‹#›</a:t>
            </a:fld>
            <a:endParaRPr lang="en-US"/>
          </a:p>
        </p:txBody>
      </p:sp>
    </p:spTree>
    <p:extLst>
      <p:ext uri="{BB962C8B-B14F-4D97-AF65-F5344CB8AC3E}">
        <p14:creationId xmlns:p14="http://schemas.microsoft.com/office/powerpoint/2010/main" val="103882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6B73CC-71AD-4B31-BC83-543B16C01A31}" type="datetimeFigureOut">
              <a:rPr lang="en-US" smtClean="0"/>
              <a:t>12/10/2025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E9741A-7378-42C8-8FF3-2C1671566EBB}" type="slidenum">
              <a:rPr lang="en-US" smtClean="0"/>
              <a:t>‹#›</a:t>
            </a:fld>
            <a:endParaRPr lang="en-US"/>
          </a:p>
        </p:txBody>
      </p:sp>
    </p:spTree>
    <p:extLst>
      <p:ext uri="{BB962C8B-B14F-4D97-AF65-F5344CB8AC3E}">
        <p14:creationId xmlns:p14="http://schemas.microsoft.com/office/powerpoint/2010/main" val="25512175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shade val="82000"/>
                  </a:schemeClr>
                </a:solidFill>
              </a:defRPr>
            </a:lvl1pPr>
          </a:lstStyle>
          <a:p>
            <a:fld id="{806B73CC-71AD-4B31-BC83-543B16C01A31}" type="datetimeFigureOut">
              <a:rPr lang="en-US" smtClean="0"/>
              <a:t>12/10/2025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shade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hade val="82000"/>
                  </a:schemeClr>
                </a:solidFill>
              </a:defRPr>
            </a:lvl1pPr>
          </a:lstStyle>
          <a:p>
            <a:fld id="{9DE9741A-7378-42C8-8FF3-2C1671566EBB}" type="slidenum">
              <a:rPr lang="en-US" smtClean="0"/>
              <a:t>‹#›</a:t>
            </a:fld>
            <a:endParaRPr lang="en-US"/>
          </a:p>
        </p:txBody>
      </p:sp>
    </p:spTree>
    <p:extLst>
      <p:ext uri="{BB962C8B-B14F-4D97-AF65-F5344CB8AC3E}">
        <p14:creationId xmlns:p14="http://schemas.microsoft.com/office/powerpoint/2010/main" val="249237798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3.sv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2.gif"/></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E3066-1908-B344-640D-2DC670F5F428}"/>
              </a:ext>
            </a:extLst>
          </p:cNvPr>
          <p:cNvSpPr>
            <a:spLocks noGrp="1"/>
          </p:cNvSpPr>
          <p:nvPr>
            <p:ph type="title"/>
          </p:nvPr>
        </p:nvSpPr>
        <p:spPr>
          <a:xfrm>
            <a:off x="90857" y="171695"/>
            <a:ext cx="12101144" cy="663576"/>
          </a:xfrm>
        </p:spPr>
        <p:txBody>
          <a:bodyPr>
            <a:noAutofit/>
          </a:bodyPr>
          <a:lstStyle/>
          <a:p>
            <a:r>
              <a:rPr lang="en-US" sz="3400">
                <a:solidFill>
                  <a:schemeClr val="accent3">
                    <a:lumMod val="60000"/>
                    <a:lumOff val="40000"/>
                  </a:schemeClr>
                </a:solidFill>
                <a:latin typeface="Iosevka" panose="02000509030000000004" pitchFamily="49" charset="0"/>
                <a:ea typeface="Iosevka" panose="02000509030000000004" pitchFamily="49" charset="0"/>
                <a:cs typeface="Iosevka" panose="02000509030000000004" pitchFamily="49" charset="0"/>
              </a:rPr>
              <a:t>#&gt;_</a:t>
            </a:r>
            <a:r>
              <a:rPr lang="en-US" sz="3400">
                <a:latin typeface="Iosevka" panose="02000509030000000004" pitchFamily="49" charset="0"/>
                <a:ea typeface="Iosevka" panose="02000509030000000004" pitchFamily="49" charset="0"/>
                <a:cs typeface="Iosevka" panose="02000509030000000004" pitchFamily="49" charset="0"/>
              </a:rPr>
              <a:t> </a:t>
            </a:r>
            <a:r>
              <a:rPr lang="en-US" sz="3400" i="1">
                <a:latin typeface="Iosevka" panose="02000509030000000004" pitchFamily="49" charset="0"/>
                <a:ea typeface="Iosevka" panose="02000509030000000004" pitchFamily="49" charset="0"/>
                <a:cs typeface="Iosevka" panose="02000509030000000004" pitchFamily="49" charset="0"/>
              </a:rPr>
              <a:t>Population Genomic Analysis of Lactose Intolerance</a:t>
            </a:r>
            <a:endParaRPr lang="en-US" sz="3400" i="1"/>
          </a:p>
        </p:txBody>
      </p:sp>
      <p:sp>
        <p:nvSpPr>
          <p:cNvPr id="4" name="Subtitle 2">
            <a:extLst>
              <a:ext uri="{FF2B5EF4-FFF2-40B4-BE49-F238E27FC236}">
                <a16:creationId xmlns:a16="http://schemas.microsoft.com/office/drawing/2014/main" id="{BDC0857B-F8E9-FFC9-5853-2394D711A292}"/>
              </a:ext>
            </a:extLst>
          </p:cNvPr>
          <p:cNvSpPr txBox="1">
            <a:spLocks/>
          </p:cNvSpPr>
          <p:nvPr/>
        </p:nvSpPr>
        <p:spPr>
          <a:xfrm>
            <a:off x="90856" y="1371601"/>
            <a:ext cx="4736122" cy="3083270"/>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atin typeface="Iosevka Light" panose="02000409030000000004" pitchFamily="49" charset="0"/>
                <a:ea typeface="Iosevka Light" panose="02000409030000000004" pitchFamily="49" charset="0"/>
                <a:cs typeface="Iosevka Light" panose="02000409030000000004" pitchFamily="49" charset="0"/>
              </a:rPr>
              <a:t>$&gt; Project Proposal</a:t>
            </a:r>
          </a:p>
          <a:p>
            <a:pPr marL="0" indent="0">
              <a:buNone/>
            </a:pPr>
            <a:r>
              <a:rPr lang="en-US">
                <a:latin typeface="Iosevka Light" panose="02000409030000000004" pitchFamily="49" charset="0"/>
                <a:ea typeface="Iosevka Light" panose="02000409030000000004" pitchFamily="49" charset="0"/>
                <a:cs typeface="Iosevka Light" panose="02000409030000000004" pitchFamily="49" charset="0"/>
              </a:rPr>
              <a:t>$&gt; Post-Genomics Analysis</a:t>
            </a:r>
          </a:p>
          <a:p>
            <a:pPr marL="0" indent="0">
              <a:buNone/>
            </a:pPr>
            <a:r>
              <a:rPr lang="en-US">
                <a:latin typeface="Iosevka Light" panose="02000409030000000004" pitchFamily="49" charset="0"/>
                <a:ea typeface="Iosevka Light" panose="02000409030000000004" pitchFamily="49" charset="0"/>
                <a:cs typeface="Iosevka Light" panose="02000409030000000004" pitchFamily="49" charset="0"/>
              </a:rPr>
              <a:t>$&gt; Fall 2025</a:t>
            </a:r>
          </a:p>
          <a:p>
            <a:pPr marL="0" indent="0">
              <a:buNone/>
            </a:pPr>
            <a:endParaRPr lang="en-US">
              <a:latin typeface="Iosevka Light" panose="02000409030000000004" pitchFamily="49" charset="0"/>
              <a:ea typeface="Iosevka Light" panose="02000409030000000004" pitchFamily="49" charset="0"/>
              <a:cs typeface="Iosevka Light" panose="02000409030000000004" pitchFamily="49" charset="0"/>
            </a:endParaRPr>
          </a:p>
          <a:p>
            <a:pPr marL="0" indent="0">
              <a:buNone/>
            </a:pPr>
            <a:endParaRPr lang="en-US">
              <a:latin typeface="Iosevka Light" panose="02000409030000000004" pitchFamily="49" charset="0"/>
              <a:ea typeface="Iosevka Light" panose="02000409030000000004" pitchFamily="49" charset="0"/>
              <a:cs typeface="Iosevka Light" panose="02000409030000000004" pitchFamily="49" charset="0"/>
            </a:endParaRPr>
          </a:p>
          <a:p>
            <a:pPr marL="0" indent="0">
              <a:buNone/>
            </a:pPr>
            <a:r>
              <a:rPr lang="en-US" i="1">
                <a:latin typeface="Iosevka Light" panose="02000409030000000004" pitchFamily="49" charset="0"/>
                <a:ea typeface="Iosevka Light" panose="02000409030000000004" pitchFamily="49" charset="0"/>
                <a:cs typeface="Iosevka Light" panose="02000409030000000004" pitchFamily="49" charset="0"/>
              </a:rPr>
              <a:t>#&gt; </a:t>
            </a:r>
            <a:r>
              <a:rPr lang="en-US" i="1" u="sng">
                <a:latin typeface="Iosevka Light" panose="02000409030000000004" pitchFamily="49" charset="0"/>
                <a:ea typeface="Iosevka Light" panose="02000409030000000004" pitchFamily="49" charset="0"/>
                <a:cs typeface="Iosevka Light" panose="02000409030000000004" pitchFamily="49" charset="0"/>
              </a:rPr>
              <a:t>Randhal Ramirez</a:t>
            </a:r>
          </a:p>
          <a:p>
            <a:pPr marL="0" indent="0">
              <a:buNone/>
            </a:pPr>
            <a:r>
              <a:rPr lang="en-US" i="1">
                <a:latin typeface="Iosevka Light" panose="02000409030000000004" pitchFamily="49" charset="0"/>
                <a:ea typeface="Iosevka Light" panose="02000409030000000004" pitchFamily="49" charset="0"/>
                <a:cs typeface="Iosevka Light" panose="02000409030000000004" pitchFamily="49" charset="0"/>
              </a:rPr>
              <a:t>#&gt; </a:t>
            </a:r>
            <a:r>
              <a:rPr lang="en-US" i="1" u="sng">
                <a:latin typeface="Iosevka Light" panose="02000409030000000004" pitchFamily="49" charset="0"/>
                <a:ea typeface="Iosevka Light" panose="02000409030000000004" pitchFamily="49" charset="0"/>
                <a:cs typeface="Iosevka Light" panose="02000409030000000004" pitchFamily="49" charset="0"/>
              </a:rPr>
              <a:t>Jaime Gutierrez</a:t>
            </a:r>
          </a:p>
        </p:txBody>
      </p:sp>
      <p:pic>
        <p:nvPicPr>
          <p:cNvPr id="5" name="Picture 4" descr="Minimalist Science Wallpapers - Wallpaper Cave">
            <a:extLst>
              <a:ext uri="{FF2B5EF4-FFF2-40B4-BE49-F238E27FC236}">
                <a16:creationId xmlns:a16="http://schemas.microsoft.com/office/drawing/2014/main" id="{B89BA09C-2419-3AD5-BE52-C225F2652F2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4395" r="4835"/>
          <a:stretch>
            <a:fillRect/>
          </a:stretch>
        </p:blipFill>
        <p:spPr bwMode="auto">
          <a:xfrm>
            <a:off x="8215423" y="1371601"/>
            <a:ext cx="3976577" cy="548639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11" name="Picture 6" descr="DNA - Wikipedia">
            <a:extLst>
              <a:ext uri="{FF2B5EF4-FFF2-40B4-BE49-F238E27FC236}">
                <a16:creationId xmlns:a16="http://schemas.microsoft.com/office/drawing/2014/main" id="{5606EF96-4B9D-516F-BA8D-EAAC4F123B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64109">
            <a:off x="4551656" y="1047319"/>
            <a:ext cx="3229330" cy="55844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64837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D68ADC-29D5-835D-A6F4-ABB7410B91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9E166D3-ACF8-2898-746E-7DCA8EF94E34}"/>
              </a:ext>
            </a:extLst>
          </p:cNvPr>
          <p:cNvSpPr>
            <a:spLocks noGrp="1"/>
          </p:cNvSpPr>
          <p:nvPr>
            <p:ph type="title"/>
          </p:nvPr>
        </p:nvSpPr>
        <p:spPr>
          <a:xfrm>
            <a:off x="90857" y="171695"/>
            <a:ext cx="12101144" cy="663576"/>
          </a:xfrm>
        </p:spPr>
        <p:txBody>
          <a:bodyPr>
            <a:noAutofit/>
          </a:bodyPr>
          <a:lstStyle/>
          <a:p>
            <a:r>
              <a:rPr lang="en-US" sz="3400">
                <a:solidFill>
                  <a:schemeClr val="accent3">
                    <a:lumMod val="60000"/>
                    <a:lumOff val="40000"/>
                  </a:schemeClr>
                </a:solidFill>
                <a:latin typeface="Iosevka" panose="02000509030000000004" pitchFamily="49" charset="0"/>
                <a:ea typeface="Iosevka" panose="02000509030000000004" pitchFamily="49" charset="0"/>
                <a:cs typeface="Iosevka" panose="02000509030000000004" pitchFamily="49" charset="0"/>
              </a:rPr>
              <a:t>#PG&gt;_</a:t>
            </a:r>
            <a:r>
              <a:rPr lang="en-US" sz="3400">
                <a:latin typeface="Iosevka" panose="02000509030000000004" pitchFamily="49" charset="0"/>
                <a:ea typeface="Iosevka" panose="02000509030000000004" pitchFamily="49" charset="0"/>
                <a:cs typeface="Iosevka" panose="02000509030000000004" pitchFamily="49" charset="0"/>
              </a:rPr>
              <a:t> </a:t>
            </a:r>
            <a:r>
              <a:rPr lang="en-US" sz="3400" i="1">
                <a:latin typeface="Iosevka" panose="02000509030000000004" pitchFamily="49" charset="0"/>
                <a:ea typeface="Iosevka" panose="02000509030000000004" pitchFamily="49" charset="0"/>
                <a:cs typeface="Iosevka" panose="02000509030000000004" pitchFamily="49" charset="0"/>
              </a:rPr>
              <a:t>Data &lt;Variant Identification&gt;</a:t>
            </a:r>
            <a:endParaRPr lang="en-US" sz="3400" i="1"/>
          </a:p>
        </p:txBody>
      </p:sp>
      <p:sp>
        <p:nvSpPr>
          <p:cNvPr id="4" name="Subtitle 2">
            <a:extLst>
              <a:ext uri="{FF2B5EF4-FFF2-40B4-BE49-F238E27FC236}">
                <a16:creationId xmlns:a16="http://schemas.microsoft.com/office/drawing/2014/main" id="{EEA2D8CA-6EFD-B419-FE26-C2656A3DF67C}"/>
              </a:ext>
            </a:extLst>
          </p:cNvPr>
          <p:cNvSpPr txBox="1">
            <a:spLocks/>
          </p:cNvSpPr>
          <p:nvPr/>
        </p:nvSpPr>
        <p:spPr>
          <a:xfrm>
            <a:off x="109441" y="837273"/>
            <a:ext cx="11737790" cy="46574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a:latin typeface="Iosevka Light"/>
                <a:ea typeface="Iosevka Light" panose="02000409030000000004" pitchFamily="49" charset="0"/>
                <a:cs typeface="Iosevka Light" panose="02000409030000000004" pitchFamily="49" charset="0"/>
              </a:rPr>
              <a:t>$&gt; </a:t>
            </a:r>
            <a:r>
              <a:rPr lang="en-US" sz="2400">
                <a:solidFill>
                  <a:schemeClr val="accent3">
                    <a:lumMod val="60000"/>
                    <a:lumOff val="40000"/>
                  </a:schemeClr>
                </a:solidFill>
                <a:latin typeface="Iosevka Light"/>
                <a:ea typeface="Iosevka Light" panose="02000409030000000004" pitchFamily="49" charset="0"/>
                <a:cs typeface="Iosevka Light" panose="02000409030000000004" pitchFamily="49" charset="0"/>
              </a:rPr>
              <a:t>cat</a:t>
            </a:r>
            <a:r>
              <a:rPr lang="en-US" sz="2400">
                <a:latin typeface="Iosevka Light"/>
                <a:ea typeface="Iosevka Light" panose="02000409030000000004" pitchFamily="49" charset="0"/>
                <a:cs typeface="Iosevka Light" panose="02000409030000000004" pitchFamily="49" charset="0"/>
              </a:rPr>
              <a:t> </a:t>
            </a:r>
            <a:r>
              <a:rPr lang="en-US" sz="2400" err="1">
                <a:latin typeface="Iosevka Light"/>
                <a:ea typeface="Iosevka Light" panose="02000409030000000004" pitchFamily="49" charset="0"/>
                <a:cs typeface="Iosevka Light" panose="02000409030000000004" pitchFamily="49" charset="0"/>
              </a:rPr>
              <a:t>LCT.variants</a:t>
            </a:r>
            <a:r>
              <a:rPr lang="en-US" sz="2400">
                <a:latin typeface="Iosevka Light"/>
                <a:ea typeface="Iosevka Light" panose="02000409030000000004" pitchFamily="49" charset="0"/>
                <a:cs typeface="Iosevka Light" panose="02000409030000000004" pitchFamily="49" charset="0"/>
              </a:rPr>
              <a:t>: 1/60000 in </a:t>
            </a:r>
            <a:r>
              <a:rPr lang="en-US" sz="2400" err="1">
                <a:latin typeface="Iosevka Light"/>
                <a:ea typeface="Iosevka Light" panose="02000409030000000004" pitchFamily="49" charset="0"/>
                <a:cs typeface="Iosevka Light" panose="02000409030000000004" pitchFamily="49" charset="0"/>
              </a:rPr>
              <a:t>findland</a:t>
            </a:r>
            <a:r>
              <a:rPr lang="en-US" sz="2400">
                <a:latin typeface="Iosevka Light"/>
                <a:ea typeface="Iosevka Light" panose="02000409030000000004" pitchFamily="49" charset="0"/>
                <a:cs typeface="Iosevka Light" panose="02000409030000000004" pitchFamily="49" charset="0"/>
              </a:rPr>
              <a:t> newborns ~100 in World's History.</a:t>
            </a:r>
          </a:p>
          <a:p>
            <a:pPr marL="0" indent="0">
              <a:buNone/>
            </a:pPr>
            <a:endParaRPr lang="en-US" sz="2400">
              <a:latin typeface="Iosevka Light" panose="02000409030000000004" pitchFamily="49" charset="0"/>
              <a:ea typeface="Iosevka Light" panose="02000409030000000004" pitchFamily="49" charset="0"/>
              <a:cs typeface="Iosevka Light" panose="02000409030000000004" pitchFamily="49" charset="0"/>
            </a:endParaRPr>
          </a:p>
          <a:p>
            <a:pPr marL="0" indent="0">
              <a:buNone/>
            </a:pPr>
            <a:endParaRPr lang="en-US" sz="2400">
              <a:latin typeface="Iosevka Light"/>
            </a:endParaRPr>
          </a:p>
          <a:p>
            <a:pPr marL="0" indent="0">
              <a:buNone/>
            </a:pPr>
            <a:endParaRPr lang="en-US" sz="2400">
              <a:latin typeface="Iosevka Light"/>
            </a:endParaRPr>
          </a:p>
        </p:txBody>
      </p:sp>
      <p:graphicFrame>
        <p:nvGraphicFramePr>
          <p:cNvPr id="9" name="Table 8">
            <a:extLst>
              <a:ext uri="{FF2B5EF4-FFF2-40B4-BE49-F238E27FC236}">
                <a16:creationId xmlns:a16="http://schemas.microsoft.com/office/drawing/2014/main" id="{957D84EC-D49B-8FDF-92C4-210DCA44E66D}"/>
              </a:ext>
            </a:extLst>
          </p:cNvPr>
          <p:cNvGraphicFramePr>
            <a:graphicFrameLocks noGrp="1"/>
          </p:cNvGraphicFramePr>
          <p:nvPr>
            <p:extLst>
              <p:ext uri="{D42A27DB-BD31-4B8C-83A1-F6EECF244321}">
                <p14:modId xmlns:p14="http://schemas.microsoft.com/office/powerpoint/2010/main" val="2458395797"/>
              </p:ext>
            </p:extLst>
          </p:nvPr>
        </p:nvGraphicFramePr>
        <p:xfrm>
          <a:off x="111512" y="1644804"/>
          <a:ext cx="11881147" cy="4282457"/>
        </p:xfrm>
        <a:graphic>
          <a:graphicData uri="http://schemas.openxmlformats.org/drawingml/2006/table">
            <a:tbl>
              <a:tblPr bandRow="1">
                <a:tableStyleId>{5C22544A-7EE6-4342-B048-85BDC9FD1C3A}</a:tableStyleId>
              </a:tblPr>
              <a:tblGrid>
                <a:gridCol w="571500">
                  <a:extLst>
                    <a:ext uri="{9D8B030D-6E8A-4147-A177-3AD203B41FA5}">
                      <a16:colId xmlns:a16="http://schemas.microsoft.com/office/drawing/2014/main" val="2305240236"/>
                    </a:ext>
                  </a:extLst>
                </a:gridCol>
                <a:gridCol w="3118184">
                  <a:extLst>
                    <a:ext uri="{9D8B030D-6E8A-4147-A177-3AD203B41FA5}">
                      <a16:colId xmlns:a16="http://schemas.microsoft.com/office/drawing/2014/main" val="873924533"/>
                    </a:ext>
                  </a:extLst>
                </a:gridCol>
                <a:gridCol w="1723272">
                  <a:extLst>
                    <a:ext uri="{9D8B030D-6E8A-4147-A177-3AD203B41FA5}">
                      <a16:colId xmlns:a16="http://schemas.microsoft.com/office/drawing/2014/main" val="457691665"/>
                    </a:ext>
                  </a:extLst>
                </a:gridCol>
                <a:gridCol w="2892123">
                  <a:extLst>
                    <a:ext uri="{9D8B030D-6E8A-4147-A177-3AD203B41FA5}">
                      <a16:colId xmlns:a16="http://schemas.microsoft.com/office/drawing/2014/main" val="3351254656"/>
                    </a:ext>
                  </a:extLst>
                </a:gridCol>
                <a:gridCol w="1595875">
                  <a:extLst>
                    <a:ext uri="{9D8B030D-6E8A-4147-A177-3AD203B41FA5}">
                      <a16:colId xmlns:a16="http://schemas.microsoft.com/office/drawing/2014/main" val="2552891267"/>
                    </a:ext>
                  </a:extLst>
                </a:gridCol>
                <a:gridCol w="1980193">
                  <a:extLst>
                    <a:ext uri="{9D8B030D-6E8A-4147-A177-3AD203B41FA5}">
                      <a16:colId xmlns:a16="http://schemas.microsoft.com/office/drawing/2014/main" val="4021642008"/>
                    </a:ext>
                  </a:extLst>
                </a:gridCol>
              </a:tblGrid>
              <a:tr h="293559">
                <a:tc>
                  <a:txBody>
                    <a:bodyPr/>
                    <a:lstStyle/>
                    <a:p>
                      <a:pPr>
                        <a:buNone/>
                      </a:pPr>
                      <a:r>
                        <a:rPr lang="en-US" sz="1700" b="1">
                          <a:solidFill>
                            <a:schemeClr val="tx1"/>
                          </a:solidFill>
                          <a:effectLst/>
                          <a:latin typeface="Iosevka"/>
                        </a:rPr>
                        <a:t>#</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Variant / Name</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err="1">
                          <a:solidFill>
                            <a:schemeClr val="tx1"/>
                          </a:solidFill>
                          <a:effectLst/>
                          <a:latin typeface="Iosevka"/>
                        </a:rPr>
                        <a:t>rsID</a:t>
                      </a:r>
                      <a:endParaRPr lang="en-US" sz="1700" err="1">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Absolute Position (b37)</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Type</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Freq</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819757173"/>
                  </a:ext>
                </a:extLst>
              </a:tr>
              <a:tr h="511631">
                <a:tc>
                  <a:txBody>
                    <a:bodyPr/>
                    <a:lstStyle/>
                    <a:p>
                      <a:pPr>
                        <a:buNone/>
                      </a:pPr>
                      <a:r>
                        <a:rPr lang="en-US" sz="1700" b="1">
                          <a:solidFill>
                            <a:schemeClr val="tx1"/>
                          </a:solidFill>
                          <a:effectLst/>
                          <a:latin typeface="Iosevka"/>
                        </a:rPr>
                        <a:t>1</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Y1390X (</a:t>
                      </a:r>
                      <a:r>
                        <a:rPr lang="en-US" sz="1700" b="1" err="1">
                          <a:solidFill>
                            <a:schemeClr val="tx1"/>
                          </a:solidFill>
                          <a:effectLst/>
                          <a:latin typeface="Iosevka"/>
                        </a:rPr>
                        <a:t>FinMajor</a:t>
                      </a:r>
                      <a:r>
                        <a:rPr lang="en-US" sz="1700" b="1">
                          <a:solidFill>
                            <a:schemeClr val="tx1"/>
                          </a:solidFill>
                          <a:effectLst/>
                          <a:latin typeface="Iosevka"/>
                        </a:rPr>
                        <a:t>)</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rs121908936</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2:136564701</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a:solidFill>
                            <a:schemeClr val="tx1"/>
                          </a:solidFill>
                          <a:effectLst/>
                          <a:latin typeface="Iosevka"/>
                        </a:rPr>
                        <a:t>Nonsense</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&lt; 0.001%</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544155639"/>
                  </a:ext>
                </a:extLst>
              </a:tr>
              <a:tr h="511631">
                <a:tc>
                  <a:txBody>
                    <a:bodyPr/>
                    <a:lstStyle/>
                    <a:p>
                      <a:pPr>
                        <a:buNone/>
                      </a:pPr>
                      <a:r>
                        <a:rPr lang="en-US" sz="1700" b="1">
                          <a:solidFill>
                            <a:schemeClr val="tx1"/>
                          </a:solidFill>
                          <a:effectLst/>
                          <a:latin typeface="Iosevka"/>
                        </a:rPr>
                        <a:t>2</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S1666fsX1722</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rs386833836</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2:136552321</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a:solidFill>
                            <a:schemeClr val="tx1"/>
                          </a:solidFill>
                          <a:effectLst/>
                          <a:latin typeface="Iosevka"/>
                        </a:rPr>
                        <a:t>Frameshift</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&lt; 0.001%</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563386"/>
                  </a:ext>
                </a:extLst>
              </a:tr>
              <a:tr h="511631">
                <a:tc>
                  <a:txBody>
                    <a:bodyPr/>
                    <a:lstStyle/>
                    <a:p>
                      <a:pPr>
                        <a:buNone/>
                      </a:pPr>
                      <a:r>
                        <a:rPr lang="en-US" sz="1700" b="1">
                          <a:solidFill>
                            <a:schemeClr val="tx1"/>
                          </a:solidFill>
                          <a:effectLst/>
                          <a:latin typeface="Iosevka"/>
                        </a:rPr>
                        <a:t>3</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G1363S (Turkey, Iraq, Fin)</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rs386833833</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2:136564784</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a:solidFill>
                            <a:schemeClr val="tx1"/>
                          </a:solidFill>
                          <a:effectLst/>
                          <a:latin typeface="Iosevka"/>
                        </a:rPr>
                        <a:t>Missense</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&lt; 0.001%</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008581238"/>
                  </a:ext>
                </a:extLst>
              </a:tr>
              <a:tr h="511631">
                <a:tc>
                  <a:txBody>
                    <a:bodyPr/>
                    <a:lstStyle/>
                    <a:p>
                      <a:pPr>
                        <a:buNone/>
                      </a:pPr>
                      <a:r>
                        <a:rPr lang="en-US" sz="1700" b="1">
                          <a:solidFill>
                            <a:schemeClr val="tx1"/>
                          </a:solidFill>
                          <a:effectLst/>
                          <a:latin typeface="Iosevka"/>
                        </a:rPr>
                        <a:t>4</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S218F</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rs121908937</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2:136552274</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a:solidFill>
                            <a:schemeClr val="tx1"/>
                          </a:solidFill>
                          <a:effectLst/>
                          <a:latin typeface="Iosevka"/>
                        </a:rPr>
                        <a:t>Missense</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&lt; 0.001%</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275991235"/>
                  </a:ext>
                </a:extLst>
              </a:tr>
              <a:tr h="511631">
                <a:tc>
                  <a:txBody>
                    <a:bodyPr/>
                    <a:lstStyle/>
                    <a:p>
                      <a:pPr>
                        <a:buNone/>
                      </a:pPr>
                      <a:r>
                        <a:rPr lang="en-US" sz="1700" b="1">
                          <a:solidFill>
                            <a:schemeClr val="tx1"/>
                          </a:solidFill>
                          <a:effectLst/>
                          <a:latin typeface="Iosevka"/>
                        </a:rPr>
                        <a:t>5</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Q268X</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rs121908938</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2:136552424</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a:solidFill>
                            <a:schemeClr val="tx1"/>
                          </a:solidFill>
                          <a:effectLst/>
                          <a:latin typeface="Iosevka"/>
                        </a:rPr>
                        <a:t>Nonsense</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&lt; 0.001%</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634389744"/>
                  </a:ext>
                </a:extLst>
              </a:tr>
              <a:tr h="293559">
                <a:tc>
                  <a:txBody>
                    <a:bodyPr/>
                    <a:lstStyle/>
                    <a:p>
                      <a:pPr>
                        <a:buNone/>
                      </a:pPr>
                      <a:r>
                        <a:rPr lang="en-US" sz="1700" b="1">
                          <a:solidFill>
                            <a:schemeClr val="tx1"/>
                          </a:solidFill>
                          <a:effectLst/>
                          <a:latin typeface="Iosevka"/>
                        </a:rPr>
                        <a:t>6</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err="1">
                          <a:solidFill>
                            <a:schemeClr val="tx1"/>
                          </a:solidFill>
                          <a:effectLst/>
                          <a:latin typeface="Iosevka"/>
                        </a:rPr>
                        <a:t>FinMinor</a:t>
                      </a:r>
                      <a:endParaRPr lang="en-US" sz="1700" err="1">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rs80338959</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2:136587428</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a:solidFill>
                            <a:schemeClr val="tx1"/>
                          </a:solidFill>
                          <a:effectLst/>
                          <a:latin typeface="Iosevka"/>
                        </a:rPr>
                        <a:t>Frameshift</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&lt; 0.001%</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822846382"/>
                  </a:ext>
                </a:extLst>
              </a:tr>
              <a:tr h="511631">
                <a:tc>
                  <a:txBody>
                    <a:bodyPr/>
                    <a:lstStyle/>
                    <a:p>
                      <a:pPr>
                        <a:buNone/>
                      </a:pPr>
                      <a:r>
                        <a:rPr lang="en-US" sz="1700" b="1">
                          <a:solidFill>
                            <a:schemeClr val="tx1"/>
                          </a:solidFill>
                          <a:effectLst/>
                          <a:latin typeface="Iosevka"/>
                        </a:rPr>
                        <a:t>7</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L1313del</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rs796052187</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2:136565147</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a:solidFill>
                            <a:schemeClr val="tx1"/>
                          </a:solidFill>
                          <a:effectLst/>
                          <a:latin typeface="Iosevka"/>
                        </a:rPr>
                        <a:t>Deletion</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&lt; 0.001%</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4013631094"/>
                  </a:ext>
                </a:extLst>
              </a:tr>
              <a:tr h="511631">
                <a:tc>
                  <a:txBody>
                    <a:bodyPr/>
                    <a:lstStyle/>
                    <a:p>
                      <a:pPr>
                        <a:buNone/>
                      </a:pPr>
                      <a:r>
                        <a:rPr lang="en-US" sz="1700" b="1">
                          <a:solidFill>
                            <a:schemeClr val="tx1"/>
                          </a:solidFill>
                          <a:effectLst/>
                          <a:latin typeface="Iosevka"/>
                        </a:rPr>
                        <a:t>8</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Q1447X</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rs1416973347</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2:136563636</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a:solidFill>
                            <a:schemeClr val="tx1"/>
                          </a:solidFill>
                          <a:effectLst/>
                          <a:latin typeface="Iosevka"/>
                        </a:rPr>
                        <a:t>Nonsense</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buNone/>
                      </a:pPr>
                      <a:r>
                        <a:rPr lang="en-US" sz="1700" b="1">
                          <a:solidFill>
                            <a:schemeClr val="tx1"/>
                          </a:solidFill>
                          <a:effectLst/>
                          <a:latin typeface="Iosevka"/>
                        </a:rPr>
                        <a:t>&lt; 0.001%</a:t>
                      </a:r>
                      <a:endParaRPr lang="en-US" sz="1700">
                        <a:solidFill>
                          <a:schemeClr val="tx1"/>
                        </a:solidFill>
                        <a:effectLst/>
                        <a:latin typeface="Iosevka"/>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782984548"/>
                  </a:ext>
                </a:extLst>
              </a:tr>
            </a:tbl>
          </a:graphicData>
        </a:graphic>
      </p:graphicFrame>
      <p:sp>
        <p:nvSpPr>
          <p:cNvPr id="3" name="TextBox 2">
            <a:extLst>
              <a:ext uri="{FF2B5EF4-FFF2-40B4-BE49-F238E27FC236}">
                <a16:creationId xmlns:a16="http://schemas.microsoft.com/office/drawing/2014/main" id="{49CDEB70-02AD-E1BF-5F61-CC99198C271A}"/>
              </a:ext>
            </a:extLst>
          </p:cNvPr>
          <p:cNvSpPr txBox="1"/>
          <p:nvPr/>
        </p:nvSpPr>
        <p:spPr>
          <a:xfrm>
            <a:off x="108088" y="5926531"/>
            <a:ext cx="11887199"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NOTE: All of these variants refer to populations in Finland. Why </a:t>
            </a:r>
            <a:r>
              <a:rPr lang="en-US" err="1"/>
              <a:t>Findland</a:t>
            </a:r>
            <a:r>
              <a:rPr lang="en-US"/>
              <a:t>? Because of the founder effect and other fact.</a:t>
            </a:r>
            <a:endParaRPr lang="en-US">
              <a:ea typeface="+mn-lt"/>
              <a:cs typeface="+mn-lt"/>
            </a:endParaRPr>
          </a:p>
          <a:p>
            <a:r>
              <a:rPr lang="en-US">
                <a:ea typeface="+mn-lt"/>
                <a:cs typeface="+mn-lt"/>
              </a:rPr>
              <a:t>https://www.researchgate.net/publication/7370495_Mutations_in_the_Translated_Region_of_the_Lactase_Gene_LCT_Underlie_Congenital_Lactase_Deficiency</a:t>
            </a:r>
            <a:endParaRPr lang="en-US"/>
          </a:p>
        </p:txBody>
      </p:sp>
    </p:spTree>
    <p:extLst>
      <p:ext uri="{BB962C8B-B14F-4D97-AF65-F5344CB8AC3E}">
        <p14:creationId xmlns:p14="http://schemas.microsoft.com/office/powerpoint/2010/main" val="2949098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nodeType="clickEffect">
                                  <p:stCondLst>
                                    <p:cond delay="0"/>
                                  </p:stCondLst>
                                  <p:iterate type="lt">
                                    <p:tmPct val="10000"/>
                                  </p:iterate>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xEl>
                                              <p:pRg st="0" end="0"/>
                                            </p:txEl>
                                          </p:spTgt>
                                        </p:tgtEl>
                                        <p:attrNameLst>
                                          <p:attrName>ppt_y</p:attrName>
                                        </p:attrNameLst>
                                      </p:cBhvr>
                                      <p:tavLst>
                                        <p:tav tm="0">
                                          <p:val>
                                            <p:strVal val="#ppt_y"/>
                                          </p:val>
                                        </p:tav>
                                        <p:tav tm="100000">
                                          <p:val>
                                            <p:strVal val="#ppt_y"/>
                                          </p:val>
                                        </p:tav>
                                      </p:tavLst>
                                    </p:anim>
                                    <p:anim calcmode="lin" valueType="num">
                                      <p:cBhvr>
                                        <p:cTn id="9" dur="500" fill="hold"/>
                                        <p:tgtEl>
                                          <p:spTgt spid="4">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3DCB3A-F8DC-F3AF-3614-70B4573FAC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E64D87-4EEC-5CF1-C625-AF8A709161CE}"/>
              </a:ext>
            </a:extLst>
          </p:cNvPr>
          <p:cNvSpPr>
            <a:spLocks noGrp="1"/>
          </p:cNvSpPr>
          <p:nvPr>
            <p:ph type="title"/>
          </p:nvPr>
        </p:nvSpPr>
        <p:spPr>
          <a:xfrm>
            <a:off x="90857" y="171695"/>
            <a:ext cx="12101144" cy="663576"/>
          </a:xfrm>
        </p:spPr>
        <p:txBody>
          <a:bodyPr>
            <a:noAutofit/>
          </a:bodyPr>
          <a:lstStyle/>
          <a:p>
            <a:r>
              <a:rPr lang="en-US" sz="3400">
                <a:solidFill>
                  <a:schemeClr val="accent3">
                    <a:lumMod val="60000"/>
                    <a:lumOff val="40000"/>
                  </a:schemeClr>
                </a:solidFill>
                <a:latin typeface="Iosevka"/>
                <a:ea typeface="Iosevka" panose="02000509030000000004" pitchFamily="49" charset="0"/>
                <a:cs typeface="Iosevka" panose="02000509030000000004" pitchFamily="49" charset="0"/>
              </a:rPr>
              <a:t>#PG&gt;_</a:t>
            </a:r>
            <a:r>
              <a:rPr lang="en-US" sz="3400">
                <a:latin typeface="Iosevka"/>
                <a:ea typeface="Iosevka" panose="02000509030000000004" pitchFamily="49" charset="0"/>
                <a:cs typeface="Iosevka" panose="02000509030000000004" pitchFamily="49" charset="0"/>
              </a:rPr>
              <a:t> </a:t>
            </a:r>
            <a:r>
              <a:rPr lang="en-US" sz="3400" i="1">
                <a:latin typeface="Iosevka"/>
                <a:ea typeface="Iosevka" panose="02000509030000000004" pitchFamily="49" charset="0"/>
                <a:cs typeface="Iosevka" panose="02000509030000000004" pitchFamily="49" charset="0"/>
              </a:rPr>
              <a:t>Data &lt;Analysis example&gt;</a:t>
            </a:r>
            <a:endParaRPr lang="en-US" sz="3400" i="1">
              <a:latin typeface="Iosevka"/>
            </a:endParaRPr>
          </a:p>
        </p:txBody>
      </p:sp>
      <p:sp>
        <p:nvSpPr>
          <p:cNvPr id="4" name="Subtitle 2">
            <a:extLst>
              <a:ext uri="{FF2B5EF4-FFF2-40B4-BE49-F238E27FC236}">
                <a16:creationId xmlns:a16="http://schemas.microsoft.com/office/drawing/2014/main" id="{5D711F5B-660A-44FA-70C9-8C321CFABB2D}"/>
              </a:ext>
            </a:extLst>
          </p:cNvPr>
          <p:cNvSpPr txBox="1">
            <a:spLocks/>
          </p:cNvSpPr>
          <p:nvPr/>
        </p:nvSpPr>
        <p:spPr>
          <a:xfrm>
            <a:off x="90856" y="837273"/>
            <a:ext cx="12007277" cy="3502987"/>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atin typeface="Iosevka"/>
                <a:ea typeface="Iosevka" panose="02000509030000000004" pitchFamily="49" charset="0"/>
                <a:cs typeface="Iosevka" panose="02000509030000000004" pitchFamily="49" charset="0"/>
              </a:rPr>
              <a:t>$&gt; </a:t>
            </a:r>
            <a:r>
              <a:rPr lang="en-US">
                <a:solidFill>
                  <a:schemeClr val="accent3">
                    <a:lumMod val="60000"/>
                    <a:lumOff val="40000"/>
                  </a:schemeClr>
                </a:solidFill>
                <a:latin typeface="Iosevka"/>
                <a:ea typeface="+mn-lt"/>
                <a:cs typeface="+mn-lt"/>
              </a:rPr>
              <a:t>./03-view-significant-variants-LCT.sh</a:t>
            </a:r>
            <a:endParaRPr lang="en-US">
              <a:solidFill>
                <a:schemeClr val="accent3">
                  <a:lumMod val="60000"/>
                  <a:lumOff val="40000"/>
                </a:schemeClr>
              </a:solidFill>
              <a:latin typeface="Iosevka"/>
            </a:endParaRPr>
          </a:p>
          <a:p>
            <a:pPr marL="0" indent="0">
              <a:buNone/>
            </a:pPr>
            <a:r>
              <a:rPr lang="en-US">
                <a:latin typeface="Iosevka"/>
                <a:ea typeface="+mn-lt"/>
                <a:cs typeface="+mn-lt"/>
              </a:rPr>
              <a:t>LCT    136513445    T    &lt;CN2&gt;    0.000199681</a:t>
            </a:r>
            <a:endParaRPr lang="en-US">
              <a:latin typeface="Iosevka"/>
            </a:endParaRPr>
          </a:p>
          <a:p>
            <a:pPr marL="0" indent="0">
              <a:buNone/>
            </a:pPr>
            <a:r>
              <a:rPr lang="en-US">
                <a:latin typeface="Iosevka"/>
                <a:ea typeface="Iosevka Light" panose="02000409030000000004" pitchFamily="49" charset="0"/>
                <a:cs typeface="Iosevka Light" panose="02000409030000000004" pitchFamily="49" charset="0"/>
              </a:rPr>
              <a:t>$&gt; </a:t>
            </a:r>
            <a:r>
              <a:rPr lang="en-US">
                <a:solidFill>
                  <a:schemeClr val="accent3">
                    <a:lumMod val="60000"/>
                    <a:lumOff val="40000"/>
                  </a:schemeClr>
                </a:solidFill>
                <a:latin typeface="Iosevka"/>
                <a:ea typeface="Iosevka Light" panose="02000409030000000004" pitchFamily="49" charset="0"/>
                <a:cs typeface="Iosevka Light" panose="02000409030000000004" pitchFamily="49" charset="0"/>
              </a:rPr>
              <a:t>./02-compute_LCT_breakers.sh</a:t>
            </a:r>
          </a:p>
          <a:p>
            <a:pPr marL="0" indent="0">
              <a:buNone/>
            </a:pPr>
            <a:endParaRPr lang="en-US">
              <a:latin typeface="Iosevka"/>
              <a:ea typeface="Iosevka Light" panose="02000409030000000004" pitchFamily="49" charset="0"/>
              <a:cs typeface="Iosevka Light" panose="02000409030000000004" pitchFamily="49" charset="0"/>
            </a:endParaRPr>
          </a:p>
        </p:txBody>
      </p:sp>
      <p:pic>
        <p:nvPicPr>
          <p:cNvPr id="5" name="Picture 4" descr="A graph with numbers and a purple square&#10;&#10;AI-generated content may be incorrect.">
            <a:extLst>
              <a:ext uri="{FF2B5EF4-FFF2-40B4-BE49-F238E27FC236}">
                <a16:creationId xmlns:a16="http://schemas.microsoft.com/office/drawing/2014/main" id="{208088A4-680B-CC26-D658-6643DA2951E7}"/>
              </a:ext>
            </a:extLst>
          </p:cNvPr>
          <p:cNvPicPr>
            <a:picLocks noChangeAspect="1"/>
          </p:cNvPicPr>
          <p:nvPr/>
        </p:nvPicPr>
        <p:blipFill>
          <a:blip r:embed="rId3"/>
          <a:srcRect r="5882"/>
          <a:stretch>
            <a:fillRect/>
          </a:stretch>
        </p:blipFill>
        <p:spPr>
          <a:xfrm>
            <a:off x="1644804" y="2281353"/>
            <a:ext cx="8466187" cy="4497659"/>
          </a:xfrm>
          <a:prstGeom prst="rect">
            <a:avLst/>
          </a:prstGeom>
        </p:spPr>
      </p:pic>
    </p:spTree>
    <p:extLst>
      <p:ext uri="{BB962C8B-B14F-4D97-AF65-F5344CB8AC3E}">
        <p14:creationId xmlns:p14="http://schemas.microsoft.com/office/powerpoint/2010/main" val="2375033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nodeType="clickEffect">
                                  <p:stCondLst>
                                    <p:cond delay="0"/>
                                  </p:stCondLst>
                                  <p:iterate type="lt">
                                    <p:tmPct val="10000"/>
                                  </p:iterate>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xEl>
                                              <p:pRg st="0" end="0"/>
                                            </p:txEl>
                                          </p:spTgt>
                                        </p:tgtEl>
                                        <p:attrNameLst>
                                          <p:attrName>ppt_y</p:attrName>
                                        </p:attrNameLst>
                                      </p:cBhvr>
                                      <p:tavLst>
                                        <p:tav tm="0">
                                          <p:val>
                                            <p:strVal val="#ppt_y"/>
                                          </p:val>
                                        </p:tav>
                                        <p:tav tm="100000">
                                          <p:val>
                                            <p:strVal val="#ppt_y"/>
                                          </p:val>
                                        </p:tav>
                                      </p:tavLst>
                                    </p:anim>
                                    <p:anim calcmode="lin" valueType="num">
                                      <p:cBhvr>
                                        <p:cTn id="9" dur="500" fill="hold"/>
                                        <p:tgtEl>
                                          <p:spTgt spid="4">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41" presetClass="entr" presetSubtype="0" fill="hold" nodeType="clickEffect">
                                  <p:stCondLst>
                                    <p:cond delay="0"/>
                                  </p:stCondLst>
                                  <p:iterate type="lt">
                                    <p:tmPct val="10000"/>
                                  </p:iterate>
                                  <p:childTnLst>
                                    <p:set>
                                      <p:cBhvr>
                                        <p:cTn id="15" dur="1" fill="hold">
                                          <p:stCondLst>
                                            <p:cond delay="0"/>
                                          </p:stCondLst>
                                        </p:cTn>
                                        <p:tgtEl>
                                          <p:spTgt spid="4">
                                            <p:txEl>
                                              <p:pRg st="1" end="1"/>
                                            </p:txEl>
                                          </p:spTgt>
                                        </p:tgtEl>
                                        <p:attrNameLst>
                                          <p:attrName>style.visibility</p:attrName>
                                        </p:attrNameLst>
                                      </p:cBhvr>
                                      <p:to>
                                        <p:strVal val="visible"/>
                                      </p:to>
                                    </p:set>
                                    <p:anim calcmode="lin" valueType="num">
                                      <p:cBhvr>
                                        <p:cTn id="16" dur="500" fill="hold"/>
                                        <p:tgtEl>
                                          <p:spTgt spid="4">
                                            <p:txEl>
                                              <p:pRg st="1" end="1"/>
                                            </p:txEl>
                                          </p:spTgt>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4">
                                            <p:txEl>
                                              <p:pRg st="1" end="1"/>
                                            </p:txEl>
                                          </p:spTgt>
                                        </p:tgtEl>
                                        <p:attrNameLst>
                                          <p:attrName>ppt_y</p:attrName>
                                        </p:attrNameLst>
                                      </p:cBhvr>
                                      <p:tavLst>
                                        <p:tav tm="0">
                                          <p:val>
                                            <p:strVal val="#ppt_y"/>
                                          </p:val>
                                        </p:tav>
                                        <p:tav tm="100000">
                                          <p:val>
                                            <p:strVal val="#ppt_y"/>
                                          </p:val>
                                        </p:tav>
                                      </p:tavLst>
                                    </p:anim>
                                    <p:anim calcmode="lin" valueType="num">
                                      <p:cBhvr>
                                        <p:cTn id="18" dur="500" fill="hold"/>
                                        <p:tgtEl>
                                          <p:spTgt spid="4">
                                            <p:txEl>
                                              <p:pRg st="1" end="1"/>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4">
                                            <p:txEl>
                                              <p:pRg st="1" end="1"/>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4">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41" presetClass="entr" presetSubtype="0" fill="hold" nodeType="clickEffect">
                                  <p:stCondLst>
                                    <p:cond delay="0"/>
                                  </p:stCondLst>
                                  <p:iterate type="lt">
                                    <p:tmPct val="10000"/>
                                  </p:iterate>
                                  <p:childTnLst>
                                    <p:set>
                                      <p:cBhvr>
                                        <p:cTn id="24" dur="1" fill="hold">
                                          <p:stCondLst>
                                            <p:cond delay="0"/>
                                          </p:stCondLst>
                                        </p:cTn>
                                        <p:tgtEl>
                                          <p:spTgt spid="4">
                                            <p:txEl>
                                              <p:pRg st="2" end="2"/>
                                            </p:txEl>
                                          </p:spTgt>
                                        </p:tgtEl>
                                        <p:attrNameLst>
                                          <p:attrName>style.visibility</p:attrName>
                                        </p:attrNameLst>
                                      </p:cBhvr>
                                      <p:to>
                                        <p:strVal val="visible"/>
                                      </p:to>
                                    </p:set>
                                    <p:anim calcmode="lin" valueType="num">
                                      <p:cBhvr>
                                        <p:cTn id="25" dur="500" fill="hold"/>
                                        <p:tgtEl>
                                          <p:spTgt spid="4">
                                            <p:txEl>
                                              <p:pRg st="2" end="2"/>
                                            </p:txEl>
                                          </p:spTgt>
                                        </p:tgtEl>
                                        <p:attrNameLst>
                                          <p:attrName>ppt_x</p:attrName>
                                        </p:attrNameLst>
                                      </p:cBhvr>
                                      <p:tavLst>
                                        <p:tav tm="0">
                                          <p:val>
                                            <p:strVal val="#ppt_x"/>
                                          </p:val>
                                        </p:tav>
                                        <p:tav tm="50000">
                                          <p:val>
                                            <p:strVal val="#ppt_x+.1"/>
                                          </p:val>
                                        </p:tav>
                                        <p:tav tm="100000">
                                          <p:val>
                                            <p:strVal val="#ppt_x"/>
                                          </p:val>
                                        </p:tav>
                                      </p:tavLst>
                                    </p:anim>
                                    <p:anim calcmode="lin" valueType="num">
                                      <p:cBhvr>
                                        <p:cTn id="26" dur="500" fill="hold"/>
                                        <p:tgtEl>
                                          <p:spTgt spid="4">
                                            <p:txEl>
                                              <p:pRg st="2" end="2"/>
                                            </p:txEl>
                                          </p:spTgt>
                                        </p:tgtEl>
                                        <p:attrNameLst>
                                          <p:attrName>ppt_y</p:attrName>
                                        </p:attrNameLst>
                                      </p:cBhvr>
                                      <p:tavLst>
                                        <p:tav tm="0">
                                          <p:val>
                                            <p:strVal val="#ppt_y"/>
                                          </p:val>
                                        </p:tav>
                                        <p:tav tm="100000">
                                          <p:val>
                                            <p:strVal val="#ppt_y"/>
                                          </p:val>
                                        </p:tav>
                                      </p:tavLst>
                                    </p:anim>
                                    <p:anim calcmode="lin" valueType="num">
                                      <p:cBhvr>
                                        <p:cTn id="27" dur="500" fill="hold"/>
                                        <p:tgtEl>
                                          <p:spTgt spid="4">
                                            <p:txEl>
                                              <p:pRg st="2" end="2"/>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28" dur="500" fill="hold"/>
                                        <p:tgtEl>
                                          <p:spTgt spid="4">
                                            <p:txEl>
                                              <p:pRg st="2" end="2"/>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29" dur="500" tmFilter="0,0; .5, 1; 1, 1"/>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290B58-5630-E9EE-E95E-C1BF025CB3B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BF539F-978F-B4F4-76F5-67C3BA63776E}"/>
              </a:ext>
            </a:extLst>
          </p:cNvPr>
          <p:cNvSpPr>
            <a:spLocks noGrp="1"/>
          </p:cNvSpPr>
          <p:nvPr>
            <p:ph type="title"/>
          </p:nvPr>
        </p:nvSpPr>
        <p:spPr>
          <a:xfrm>
            <a:off x="90857" y="171695"/>
            <a:ext cx="12101144" cy="663576"/>
          </a:xfrm>
        </p:spPr>
        <p:txBody>
          <a:bodyPr>
            <a:noAutofit/>
          </a:bodyPr>
          <a:lstStyle/>
          <a:p>
            <a:r>
              <a:rPr lang="en-US" sz="3400">
                <a:solidFill>
                  <a:schemeClr val="accent3">
                    <a:lumMod val="60000"/>
                    <a:lumOff val="40000"/>
                  </a:schemeClr>
                </a:solidFill>
                <a:latin typeface="Iosevka"/>
                <a:ea typeface="Iosevka" panose="02000509030000000004" pitchFamily="49" charset="0"/>
                <a:cs typeface="Iosevka" panose="02000509030000000004" pitchFamily="49" charset="0"/>
              </a:rPr>
              <a:t>#PG&gt;_</a:t>
            </a:r>
            <a:r>
              <a:rPr lang="en-US" sz="3400">
                <a:latin typeface="Iosevka"/>
                <a:ea typeface="Iosevka" panose="02000509030000000004" pitchFamily="49" charset="0"/>
                <a:cs typeface="Iosevka" panose="02000509030000000004" pitchFamily="49" charset="0"/>
              </a:rPr>
              <a:t> </a:t>
            </a:r>
            <a:r>
              <a:rPr lang="en-US" sz="3400" i="1">
                <a:latin typeface="Iosevka"/>
                <a:ea typeface="Iosevka" panose="02000509030000000004" pitchFamily="49" charset="0"/>
                <a:cs typeface="Iosevka" panose="02000509030000000004" pitchFamily="49" charset="0"/>
              </a:rPr>
              <a:t>Data &lt;Other genes&gt;</a:t>
            </a:r>
            <a:endParaRPr lang="en-US" sz="3400" i="1">
              <a:latin typeface="Iosevka"/>
            </a:endParaRPr>
          </a:p>
        </p:txBody>
      </p:sp>
      <p:sp>
        <p:nvSpPr>
          <p:cNvPr id="4" name="Subtitle 2">
            <a:extLst>
              <a:ext uri="{FF2B5EF4-FFF2-40B4-BE49-F238E27FC236}">
                <a16:creationId xmlns:a16="http://schemas.microsoft.com/office/drawing/2014/main" id="{4E6028C8-0FCE-5B42-AF20-BE9E0B085B7A}"/>
              </a:ext>
            </a:extLst>
          </p:cNvPr>
          <p:cNvSpPr txBox="1">
            <a:spLocks/>
          </p:cNvSpPr>
          <p:nvPr/>
        </p:nvSpPr>
        <p:spPr>
          <a:xfrm>
            <a:off x="90856" y="800103"/>
            <a:ext cx="9832790" cy="50291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atin typeface="Iosevka Light"/>
                <a:ea typeface="Iosevka Light" panose="02000409030000000004" pitchFamily="49" charset="0"/>
                <a:cs typeface="Iosevka Light" panose="02000409030000000004" pitchFamily="49" charset="0"/>
              </a:rPr>
              <a:t>$&gt; </a:t>
            </a:r>
            <a:r>
              <a:rPr lang="en-US">
                <a:solidFill>
                  <a:schemeClr val="accent3">
                    <a:lumMod val="60000"/>
                    <a:lumOff val="40000"/>
                  </a:schemeClr>
                </a:solidFill>
                <a:latin typeface="Iosevka Light"/>
                <a:ea typeface="Iosevka Light" panose="02000409030000000004" pitchFamily="49" charset="0"/>
                <a:cs typeface="Iosevka Light" panose="02000409030000000004" pitchFamily="49" charset="0"/>
              </a:rPr>
              <a:t>print</a:t>
            </a:r>
            <a:r>
              <a:rPr lang="en-US">
                <a:solidFill>
                  <a:srgbClr val="FFFFFF"/>
                </a:solidFill>
                <a:latin typeface="Iosevka Light"/>
                <a:ea typeface="Iosevka Light" panose="02000409030000000004" pitchFamily="49" charset="0"/>
                <a:cs typeface="Iosevka Light" panose="02000409030000000004" pitchFamily="49" charset="0"/>
              </a:rPr>
              <a:t> </a:t>
            </a:r>
            <a:r>
              <a:rPr lang="en-US">
                <a:latin typeface="Iosevka Light"/>
                <a:ea typeface="Iosevka Light" panose="02000409030000000004" pitchFamily="49" charset="0"/>
                <a:cs typeface="Iosevka Light" panose="02000409030000000004" pitchFamily="49" charset="0"/>
              </a:rPr>
              <a:t>Other_genes.</a:t>
            </a:r>
          </a:p>
          <a:p>
            <a:pPr marL="0" indent="0">
              <a:buNone/>
            </a:pPr>
            <a:endParaRPr lang="en-US">
              <a:latin typeface="Iosevka Light" panose="02000409030000000004" pitchFamily="49" charset="0"/>
              <a:ea typeface="Iosevka Light" panose="02000409030000000004" pitchFamily="49" charset="0"/>
              <a:cs typeface="Iosevka Light" panose="02000409030000000004" pitchFamily="49" charset="0"/>
            </a:endParaRPr>
          </a:p>
          <a:p>
            <a:pPr marL="0" indent="0">
              <a:buNone/>
            </a:pPr>
            <a:endParaRPr lang="en-US">
              <a:latin typeface="Iosevka Light"/>
            </a:endParaRPr>
          </a:p>
          <a:p>
            <a:pPr marL="0" indent="0">
              <a:buNone/>
            </a:pPr>
            <a:endParaRPr lang="en-US">
              <a:latin typeface="Iosevka Light"/>
            </a:endParaRPr>
          </a:p>
        </p:txBody>
      </p:sp>
      <p:pic>
        <p:nvPicPr>
          <p:cNvPr id="5" name="Graphic 4">
            <a:extLst>
              <a:ext uri="{FF2B5EF4-FFF2-40B4-BE49-F238E27FC236}">
                <a16:creationId xmlns:a16="http://schemas.microsoft.com/office/drawing/2014/main" id="{585DA134-8E8B-2A0E-2D27-E05218ED1ED9}"/>
              </a:ext>
            </a:extLst>
          </p:cNvPr>
          <p:cNvPicPr>
            <a:picLocks noChangeAspect="1"/>
          </p:cNvPicPr>
          <p:nvPr/>
        </p:nvPicPr>
        <p:blipFill>
          <a:blip r:embed="rId3">
            <a:extLst>
              <a:ext uri="{96DAC541-7B7A-43D3-8B79-37D633B846F1}">
                <asvg:svgBlip xmlns:asvg="http://schemas.microsoft.com/office/drawing/2016/SVG/main" r:embed="rId4"/>
              </a:ext>
            </a:extLst>
          </a:blip>
          <a:srcRect l="28137" t="46893" r="34068" b="12015"/>
          <a:stretch>
            <a:fillRect/>
          </a:stretch>
        </p:blipFill>
        <p:spPr>
          <a:xfrm>
            <a:off x="1498544" y="920419"/>
            <a:ext cx="8850836" cy="5854639"/>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652604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nodeType="clickEffect">
                                  <p:stCondLst>
                                    <p:cond delay="0"/>
                                  </p:stCondLst>
                                  <p:iterate type="lt">
                                    <p:tmPct val="10000"/>
                                  </p:iterate>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xEl>
                                              <p:pRg st="0" end="0"/>
                                            </p:txEl>
                                          </p:spTgt>
                                        </p:tgtEl>
                                        <p:attrNameLst>
                                          <p:attrName>ppt_y</p:attrName>
                                        </p:attrNameLst>
                                      </p:cBhvr>
                                      <p:tavLst>
                                        <p:tav tm="0">
                                          <p:val>
                                            <p:strVal val="#ppt_y"/>
                                          </p:val>
                                        </p:tav>
                                        <p:tav tm="100000">
                                          <p:val>
                                            <p:strVal val="#ppt_y"/>
                                          </p:val>
                                        </p:tav>
                                      </p:tavLst>
                                    </p:anim>
                                    <p:anim calcmode="lin" valueType="num">
                                      <p:cBhvr>
                                        <p:cTn id="9" dur="500" fill="hold"/>
                                        <p:tgtEl>
                                          <p:spTgt spid="4">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516BDF-90F0-0016-FC53-F4A3E51C77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A752E64-0377-4949-9260-000910756C8A}"/>
              </a:ext>
            </a:extLst>
          </p:cNvPr>
          <p:cNvSpPr>
            <a:spLocks noGrp="1"/>
          </p:cNvSpPr>
          <p:nvPr>
            <p:ph type="title"/>
          </p:nvPr>
        </p:nvSpPr>
        <p:spPr>
          <a:xfrm>
            <a:off x="90857" y="171695"/>
            <a:ext cx="12101144" cy="663576"/>
          </a:xfrm>
        </p:spPr>
        <p:txBody>
          <a:bodyPr>
            <a:noAutofit/>
          </a:bodyPr>
          <a:lstStyle/>
          <a:p>
            <a:r>
              <a:rPr lang="en-US" sz="3400">
                <a:solidFill>
                  <a:schemeClr val="accent3">
                    <a:lumMod val="60000"/>
                    <a:lumOff val="40000"/>
                  </a:schemeClr>
                </a:solidFill>
                <a:latin typeface="Iosevka"/>
                <a:ea typeface="Iosevka" panose="02000509030000000004" pitchFamily="49" charset="0"/>
                <a:cs typeface="Iosevka" panose="02000509030000000004" pitchFamily="49" charset="0"/>
              </a:rPr>
              <a:t>#PG&gt;_</a:t>
            </a:r>
            <a:r>
              <a:rPr lang="en-US" sz="3400">
                <a:latin typeface="Iosevka"/>
                <a:ea typeface="Iosevka" panose="02000509030000000004" pitchFamily="49" charset="0"/>
                <a:cs typeface="Iosevka" panose="02000509030000000004" pitchFamily="49" charset="0"/>
              </a:rPr>
              <a:t> </a:t>
            </a:r>
            <a:r>
              <a:rPr lang="en-US" sz="3400" i="1">
                <a:latin typeface="Iosevka"/>
                <a:ea typeface="Iosevka" panose="02000509030000000004" pitchFamily="49" charset="0"/>
                <a:cs typeface="Iosevka" panose="02000509030000000004" pitchFamily="49" charset="0"/>
              </a:rPr>
              <a:t>Data &lt;Other genes&gt;</a:t>
            </a:r>
            <a:endParaRPr lang="en-US" sz="3400" i="1">
              <a:latin typeface="Iosevka"/>
            </a:endParaRPr>
          </a:p>
        </p:txBody>
      </p:sp>
      <p:sp>
        <p:nvSpPr>
          <p:cNvPr id="4" name="Subtitle 2">
            <a:extLst>
              <a:ext uri="{FF2B5EF4-FFF2-40B4-BE49-F238E27FC236}">
                <a16:creationId xmlns:a16="http://schemas.microsoft.com/office/drawing/2014/main" id="{34923ECD-3689-619F-6D2B-1E45EFF3296F}"/>
              </a:ext>
            </a:extLst>
          </p:cNvPr>
          <p:cNvSpPr txBox="1">
            <a:spLocks/>
          </p:cNvSpPr>
          <p:nvPr/>
        </p:nvSpPr>
        <p:spPr>
          <a:xfrm>
            <a:off x="90856" y="800103"/>
            <a:ext cx="9832790" cy="50291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atin typeface="Iosevka Light"/>
                <a:ea typeface="Iosevka Light" panose="02000409030000000004" pitchFamily="49" charset="0"/>
                <a:cs typeface="Iosevka Light" panose="02000409030000000004" pitchFamily="49" charset="0"/>
              </a:rPr>
              <a:t>$&gt; </a:t>
            </a:r>
            <a:r>
              <a:rPr lang="en-US">
                <a:solidFill>
                  <a:schemeClr val="accent3">
                    <a:lumMod val="60000"/>
                    <a:lumOff val="40000"/>
                  </a:schemeClr>
                </a:solidFill>
                <a:latin typeface="Iosevka Light"/>
                <a:ea typeface="Iosevka Light" panose="02000409030000000004" pitchFamily="49" charset="0"/>
                <a:cs typeface="Iosevka Light" panose="02000409030000000004" pitchFamily="49" charset="0"/>
              </a:rPr>
              <a:t>cat</a:t>
            </a:r>
            <a:r>
              <a:rPr lang="en-US">
                <a:latin typeface="Iosevka Light"/>
                <a:ea typeface="Iosevka Light" panose="02000409030000000004" pitchFamily="49" charset="0"/>
                <a:cs typeface="Iosevka Light" panose="02000409030000000004" pitchFamily="49" charset="0"/>
              </a:rPr>
              <a:t> </a:t>
            </a:r>
            <a:r>
              <a:rPr lang="en-US" err="1">
                <a:latin typeface="Iosevka Light"/>
                <a:ea typeface="Iosevka Light" panose="02000409030000000004" pitchFamily="49" charset="0"/>
                <a:cs typeface="Iosevka Light" panose="02000409030000000004" pitchFamily="49" charset="0"/>
              </a:rPr>
              <a:t>Other_genes</a:t>
            </a:r>
            <a:r>
              <a:rPr lang="en-US">
                <a:latin typeface="Iosevka Light"/>
                <a:ea typeface="Iosevka Light" panose="02000409030000000004" pitchFamily="49" charset="0"/>
                <a:cs typeface="Iosevka Light" panose="02000409030000000004" pitchFamily="49" charset="0"/>
              </a:rPr>
              <a:t>. </a:t>
            </a:r>
          </a:p>
          <a:p>
            <a:pPr marL="0" indent="0">
              <a:buNone/>
            </a:pPr>
            <a:endParaRPr lang="en-US">
              <a:latin typeface="Iosevka Light" panose="02000409030000000004" pitchFamily="49" charset="0"/>
              <a:ea typeface="Iosevka Light" panose="02000409030000000004" pitchFamily="49" charset="0"/>
              <a:cs typeface="Iosevka Light" panose="02000409030000000004" pitchFamily="49" charset="0"/>
            </a:endParaRPr>
          </a:p>
          <a:p>
            <a:pPr marL="0" indent="0">
              <a:buNone/>
            </a:pPr>
            <a:endParaRPr lang="en-US">
              <a:latin typeface="Iosevka Light"/>
            </a:endParaRPr>
          </a:p>
          <a:p>
            <a:pPr marL="0" indent="0">
              <a:buNone/>
            </a:pPr>
            <a:endParaRPr lang="en-US">
              <a:latin typeface="Iosevka Light"/>
            </a:endParaRPr>
          </a:p>
        </p:txBody>
      </p:sp>
      <p:graphicFrame>
        <p:nvGraphicFramePr>
          <p:cNvPr id="10" name="Table 9">
            <a:extLst>
              <a:ext uri="{FF2B5EF4-FFF2-40B4-BE49-F238E27FC236}">
                <a16:creationId xmlns:a16="http://schemas.microsoft.com/office/drawing/2014/main" id="{E91CC7AF-A13A-A446-7178-41C352C2A34F}"/>
              </a:ext>
            </a:extLst>
          </p:cNvPr>
          <p:cNvGraphicFramePr>
            <a:graphicFrameLocks noGrp="1"/>
          </p:cNvGraphicFramePr>
          <p:nvPr>
            <p:extLst>
              <p:ext uri="{D42A27DB-BD31-4B8C-83A1-F6EECF244321}">
                <p14:modId xmlns:p14="http://schemas.microsoft.com/office/powerpoint/2010/main" val="998124195"/>
              </p:ext>
            </p:extLst>
          </p:nvPr>
        </p:nvGraphicFramePr>
        <p:xfrm>
          <a:off x="274250" y="1299756"/>
          <a:ext cx="10781101" cy="5539740"/>
        </p:xfrm>
        <a:graphic>
          <a:graphicData uri="http://schemas.openxmlformats.org/drawingml/2006/table">
            <a:tbl>
              <a:tblPr bandRow="1">
                <a:tableStyleId>{5C22544A-7EE6-4342-B048-85BDC9FD1C3A}</a:tableStyleId>
              </a:tblPr>
              <a:tblGrid>
                <a:gridCol w="908266">
                  <a:extLst>
                    <a:ext uri="{9D8B030D-6E8A-4147-A177-3AD203B41FA5}">
                      <a16:colId xmlns:a16="http://schemas.microsoft.com/office/drawing/2014/main" val="1483138690"/>
                    </a:ext>
                  </a:extLst>
                </a:gridCol>
                <a:gridCol w="4441371">
                  <a:extLst>
                    <a:ext uri="{9D8B030D-6E8A-4147-A177-3AD203B41FA5}">
                      <a16:colId xmlns:a16="http://schemas.microsoft.com/office/drawing/2014/main" val="819860048"/>
                    </a:ext>
                  </a:extLst>
                </a:gridCol>
                <a:gridCol w="5431464">
                  <a:extLst>
                    <a:ext uri="{9D8B030D-6E8A-4147-A177-3AD203B41FA5}">
                      <a16:colId xmlns:a16="http://schemas.microsoft.com/office/drawing/2014/main" val="630109243"/>
                    </a:ext>
                  </a:extLst>
                </a:gridCol>
              </a:tblGrid>
              <a:tr h="200025">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Gene</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Function</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Relationship to Lactose Intolerance</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373437267"/>
                  </a:ext>
                </a:extLst>
              </a:tr>
              <a:tr h="200025">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LALBA</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Alpha-lactalbumin. Forms the Lactose Synthase complex in the breast.</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The "Producer." It determines if milk contains lactose. If mutated, the mother cannot produce milk. It does not affect digestion.</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6180809"/>
                  </a:ext>
                </a:extLst>
              </a:tr>
              <a:tr h="200025">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B4GALT2</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Beta-1,4-galactosyltransferase 2. Builds sugar chains (oligosaccharides).</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The "Cousin." It is chemically similar to the enzyme that makes lactose, but it is not involved in digestion.</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676288911"/>
                  </a:ext>
                </a:extLst>
              </a:tr>
              <a:tr h="200025">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GLB1</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Beta-Galactosidase. Breaks down sugars in the lysosome (cell waste disposal).</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The "Backup" (that doesn't help). It performs the exact same chemical reaction as LCT but works inside cells, not in the gut. Mutations cause GM1 Gangliosidosis, not intolerance.</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571701130"/>
                  </a:ext>
                </a:extLst>
              </a:tr>
              <a:tr h="200025">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MCMBP</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MCM Binding Protein. Transports MCM proteins into the nucleus.</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MCM6 Protein Partner. Essential for DNA replication. No interaction with the "Milk Switch" in the intron.</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224948200"/>
                  </a:ext>
                </a:extLst>
              </a:tr>
              <a:tr h="200025">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ORC4</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Origin Recognition Complex. Finds start sites for DNA copying.</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MCM6 Loader. It loads the MCM6 protein onto DNA to start replication. Irrelevant to digestion.</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158420870"/>
                  </a:ext>
                </a:extLst>
              </a:tr>
              <a:tr h="200025">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GINS3</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GINS Complex Subunit 3. Part of the DNA helicase motor.</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MCM6 Engine Part. Locks onto MCM6 to help unzip DNA. Irrelevant to digestion.</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565083503"/>
                  </a:ext>
                </a:extLst>
              </a:tr>
              <a:tr h="200025">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GINS4</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GINS Complex Subunit 4. Part of the DNA helicase motor.</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MCM6 Engine Part. Same as above; functional partner of the MCM6 protein.</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833832131"/>
                  </a:ext>
                </a:extLst>
              </a:tr>
              <a:tr h="200025">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MAK</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Male Germ Cell Associated Kinase. Regulates cilia and cell cycle.</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Cell Cycle Network. Co-expressed with replication genes. No link to digestion.</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310148344"/>
                  </a:ext>
                </a:extLst>
              </a:tr>
              <a:tr h="200025">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MOK</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MAPK/MAK/MRK Overlapping Kinase. Kinase involved in cell regulation.</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Cell Cycle Network. Likely appears in your list because it interacts with the machinery MCM6 is part of.</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93257120"/>
                  </a:ext>
                </a:extLst>
              </a:tr>
              <a:tr h="200025">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LAT2</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Linker for Activation of T Cells 2 (or Amino Acid Transporter).</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tc>
                  <a:txBody>
                    <a:bodyPr/>
                    <a:lstStyle/>
                    <a:p>
                      <a:pPr rtl="0" fontAlgn="ctr">
                        <a:buNone/>
                      </a:pPr>
                      <a:r>
                        <a:rPr lang="en-US" sz="1400" b="0">
                          <a:solidFill>
                            <a:schemeClr val="tx1"/>
                          </a:solidFill>
                          <a:effectLst/>
                          <a:latin typeface="Iosevka" panose="02000509030000000004" pitchFamily="49" charset="0"/>
                          <a:ea typeface="Iosevka" panose="02000509030000000004" pitchFamily="49" charset="0"/>
                          <a:cs typeface="Iosevka" panose="02000509030000000004" pitchFamily="49" charset="0"/>
                        </a:rPr>
                        <a:t>Unrelated. Likely appears due to extremely rare conditions. </a:t>
                      </a:r>
                    </a:p>
                  </a:txBody>
                  <a:tcPr marL="76200" marR="76200" marT="19050" marB="19050" anchor="ctr">
                    <a:lnL w="12700" cap="flat" cmpd="sng" algn="ctr">
                      <a:solidFill>
                        <a:schemeClr val="accent3">
                          <a:lumMod val="60000"/>
                          <a:lumOff val="40000"/>
                        </a:schemeClr>
                      </a:solidFill>
                      <a:prstDash val="solid"/>
                      <a:round/>
                      <a:headEnd type="none" w="med" len="med"/>
                      <a:tailEnd type="none" w="med" len="med"/>
                    </a:lnL>
                    <a:lnR w="12700" cap="flat" cmpd="sng" algn="ctr">
                      <a:solidFill>
                        <a:schemeClr val="accent3">
                          <a:lumMod val="60000"/>
                          <a:lumOff val="40000"/>
                        </a:schemeClr>
                      </a:solidFill>
                      <a:prstDash val="solid"/>
                      <a:round/>
                      <a:headEnd type="none" w="med" len="med"/>
                      <a:tailEnd type="none" w="med" len="med"/>
                    </a:lnR>
                    <a:lnT w="12700" cap="flat" cmpd="sng" algn="ctr">
                      <a:solidFill>
                        <a:schemeClr val="accent3">
                          <a:lumMod val="60000"/>
                          <a:lumOff val="40000"/>
                        </a:schemeClr>
                      </a:solidFill>
                      <a:prstDash val="solid"/>
                      <a:round/>
                      <a:headEnd type="none" w="med" len="med"/>
                      <a:tailEnd type="none" w="med" len="med"/>
                    </a:lnT>
                    <a:lnB w="12700" cap="flat" cmpd="sng" algn="ctr">
                      <a:solidFill>
                        <a:schemeClr val="accent3">
                          <a:lumMod val="60000"/>
                          <a:lumOff val="4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4045568017"/>
                  </a:ext>
                </a:extLst>
              </a:tr>
            </a:tbl>
          </a:graphicData>
        </a:graphic>
      </p:graphicFrame>
    </p:spTree>
    <p:extLst>
      <p:ext uri="{BB962C8B-B14F-4D97-AF65-F5344CB8AC3E}">
        <p14:creationId xmlns:p14="http://schemas.microsoft.com/office/powerpoint/2010/main" val="1669490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nodeType="clickEffect">
                                  <p:stCondLst>
                                    <p:cond delay="0"/>
                                  </p:stCondLst>
                                  <p:iterate type="lt">
                                    <p:tmPct val="10000"/>
                                  </p:iterate>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xEl>
                                              <p:pRg st="0" end="0"/>
                                            </p:txEl>
                                          </p:spTgt>
                                        </p:tgtEl>
                                        <p:attrNameLst>
                                          <p:attrName>ppt_y</p:attrName>
                                        </p:attrNameLst>
                                      </p:cBhvr>
                                      <p:tavLst>
                                        <p:tav tm="0">
                                          <p:val>
                                            <p:strVal val="#ppt_y"/>
                                          </p:val>
                                        </p:tav>
                                        <p:tav tm="100000">
                                          <p:val>
                                            <p:strVal val="#ppt_y"/>
                                          </p:val>
                                        </p:tav>
                                      </p:tavLst>
                                    </p:anim>
                                    <p:anim calcmode="lin" valueType="num">
                                      <p:cBhvr>
                                        <p:cTn id="9" dur="500" fill="hold"/>
                                        <p:tgtEl>
                                          <p:spTgt spid="4">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CBA687-072C-8D16-5A7D-D1E641A1864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1E9C4B-E025-8C98-196A-758D05023A5F}"/>
              </a:ext>
            </a:extLst>
          </p:cNvPr>
          <p:cNvSpPr>
            <a:spLocks noGrp="1"/>
          </p:cNvSpPr>
          <p:nvPr>
            <p:ph type="title"/>
          </p:nvPr>
        </p:nvSpPr>
        <p:spPr>
          <a:xfrm>
            <a:off x="90857" y="171695"/>
            <a:ext cx="12101144" cy="663576"/>
          </a:xfrm>
        </p:spPr>
        <p:txBody>
          <a:bodyPr>
            <a:noAutofit/>
          </a:bodyPr>
          <a:lstStyle/>
          <a:p>
            <a:r>
              <a:rPr lang="en-US" sz="3400">
                <a:solidFill>
                  <a:schemeClr val="accent3">
                    <a:lumMod val="60000"/>
                    <a:lumOff val="40000"/>
                  </a:schemeClr>
                </a:solidFill>
                <a:latin typeface="Iosevka" panose="02000509030000000004" pitchFamily="49" charset="0"/>
                <a:ea typeface="Iosevka" panose="02000509030000000004" pitchFamily="49" charset="0"/>
                <a:cs typeface="Iosevka" panose="02000509030000000004" pitchFamily="49" charset="0"/>
              </a:rPr>
              <a:t>#PG&gt;_</a:t>
            </a:r>
            <a:endParaRPr lang="en-US" sz="3400" i="1"/>
          </a:p>
        </p:txBody>
      </p:sp>
      <p:sp>
        <p:nvSpPr>
          <p:cNvPr id="4" name="Subtitle 2">
            <a:extLst>
              <a:ext uri="{FF2B5EF4-FFF2-40B4-BE49-F238E27FC236}">
                <a16:creationId xmlns:a16="http://schemas.microsoft.com/office/drawing/2014/main" id="{374BEFEC-5760-8D37-597D-A9B272D13B8E}"/>
              </a:ext>
            </a:extLst>
          </p:cNvPr>
          <p:cNvSpPr txBox="1">
            <a:spLocks/>
          </p:cNvSpPr>
          <p:nvPr/>
        </p:nvSpPr>
        <p:spPr>
          <a:xfrm>
            <a:off x="1225034" y="212660"/>
            <a:ext cx="9832790" cy="566685"/>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a:solidFill>
                  <a:srgbClr val="00B050"/>
                </a:solidFill>
                <a:latin typeface="Iosevka Light" panose="02000409030000000004" pitchFamily="49" charset="0"/>
                <a:ea typeface="Iosevka Light" panose="02000409030000000004" pitchFamily="49" charset="0"/>
                <a:cs typeface="Iosevka Light" panose="02000409030000000004" pitchFamily="49" charset="0"/>
              </a:rPr>
              <a:t>LCT Tissue Specificity using </a:t>
            </a:r>
            <a:r>
              <a:rPr lang="en-US" sz="3600" err="1">
                <a:solidFill>
                  <a:srgbClr val="00B050"/>
                </a:solidFill>
                <a:latin typeface="Iosevka Light" panose="02000409030000000004" pitchFamily="49" charset="0"/>
                <a:ea typeface="Iosevka Light" panose="02000409030000000004" pitchFamily="49" charset="0"/>
                <a:cs typeface="Iosevka Light" panose="02000409030000000004" pitchFamily="49" charset="0"/>
              </a:rPr>
              <a:t>GTEx</a:t>
            </a:r>
            <a:endParaRPr lang="en-US" sz="3600">
              <a:solidFill>
                <a:srgbClr val="00B050"/>
              </a:solidFill>
              <a:latin typeface="Iosevka Light" panose="02000409030000000004" pitchFamily="49" charset="0"/>
              <a:ea typeface="Iosevka Light" panose="02000409030000000004" pitchFamily="49" charset="0"/>
              <a:cs typeface="Iosevka Light" panose="02000409030000000004" pitchFamily="49" charset="0"/>
            </a:endParaRPr>
          </a:p>
        </p:txBody>
      </p:sp>
      <p:pic>
        <p:nvPicPr>
          <p:cNvPr id="3" name="Picture 2">
            <a:extLst>
              <a:ext uri="{FF2B5EF4-FFF2-40B4-BE49-F238E27FC236}">
                <a16:creationId xmlns:a16="http://schemas.microsoft.com/office/drawing/2014/main" id="{105FA3FA-3DEE-9A34-3D43-D72E7A8E49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7112" y="876236"/>
            <a:ext cx="11417776" cy="5337175"/>
          </a:xfrm>
          <a:prstGeom prst="rect">
            <a:avLst/>
          </a:prstGeom>
        </p:spPr>
      </p:pic>
    </p:spTree>
    <p:extLst>
      <p:ext uri="{BB962C8B-B14F-4D97-AF65-F5344CB8AC3E}">
        <p14:creationId xmlns:p14="http://schemas.microsoft.com/office/powerpoint/2010/main" val="354620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nodeType="clickEffect">
                                  <p:stCondLst>
                                    <p:cond delay="0"/>
                                  </p:stCondLst>
                                  <p:iterate type="lt">
                                    <p:tmPct val="10000"/>
                                  </p:iterate>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xEl>
                                              <p:pRg st="0" end="0"/>
                                            </p:txEl>
                                          </p:spTgt>
                                        </p:tgtEl>
                                        <p:attrNameLst>
                                          <p:attrName>ppt_y</p:attrName>
                                        </p:attrNameLst>
                                      </p:cBhvr>
                                      <p:tavLst>
                                        <p:tav tm="0">
                                          <p:val>
                                            <p:strVal val="#ppt_y"/>
                                          </p:val>
                                        </p:tav>
                                        <p:tav tm="100000">
                                          <p:val>
                                            <p:strVal val="#ppt_y"/>
                                          </p:val>
                                        </p:tav>
                                      </p:tavLst>
                                    </p:anim>
                                    <p:anim calcmode="lin" valueType="num">
                                      <p:cBhvr>
                                        <p:cTn id="9" dur="500" fill="hold"/>
                                        <p:tgtEl>
                                          <p:spTgt spid="4">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8E15F8-4463-0A62-C06E-B707815127B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17F6D15-73F1-0585-7932-C774DC649D9C}"/>
              </a:ext>
            </a:extLst>
          </p:cNvPr>
          <p:cNvSpPr>
            <a:spLocks noGrp="1"/>
          </p:cNvSpPr>
          <p:nvPr>
            <p:ph type="title"/>
          </p:nvPr>
        </p:nvSpPr>
        <p:spPr>
          <a:xfrm>
            <a:off x="90857" y="171695"/>
            <a:ext cx="12101144" cy="663576"/>
          </a:xfrm>
        </p:spPr>
        <p:txBody>
          <a:bodyPr>
            <a:noAutofit/>
          </a:bodyPr>
          <a:lstStyle/>
          <a:p>
            <a:r>
              <a:rPr lang="en-US" sz="3400">
                <a:solidFill>
                  <a:schemeClr val="accent3">
                    <a:lumMod val="60000"/>
                    <a:lumOff val="40000"/>
                  </a:schemeClr>
                </a:solidFill>
                <a:latin typeface="Iosevka" panose="02000509030000000004" pitchFamily="49" charset="0"/>
                <a:ea typeface="Iosevka" panose="02000509030000000004" pitchFamily="49" charset="0"/>
                <a:cs typeface="Iosevka" panose="02000509030000000004" pitchFamily="49" charset="0"/>
              </a:rPr>
              <a:t>#PG&gt;_</a:t>
            </a:r>
            <a:r>
              <a:rPr lang="en-US" sz="3400">
                <a:latin typeface="Iosevka" panose="02000509030000000004" pitchFamily="49" charset="0"/>
                <a:ea typeface="Iosevka" panose="02000509030000000004" pitchFamily="49" charset="0"/>
                <a:cs typeface="Iosevka" panose="02000509030000000004" pitchFamily="49" charset="0"/>
              </a:rPr>
              <a:t> </a:t>
            </a:r>
            <a:r>
              <a:rPr lang="en-US" sz="3400" i="1">
                <a:latin typeface="Iosevka" panose="02000509030000000004" pitchFamily="49" charset="0"/>
                <a:ea typeface="Iosevka" panose="02000509030000000004" pitchFamily="49" charset="0"/>
                <a:cs typeface="Iosevka" panose="02000509030000000004" pitchFamily="49" charset="0"/>
              </a:rPr>
              <a:t>Fine Mapping using R</a:t>
            </a:r>
            <a:endParaRPr lang="en-US" sz="3400" i="1"/>
          </a:p>
        </p:txBody>
      </p:sp>
      <p:sp>
        <p:nvSpPr>
          <p:cNvPr id="4" name="Subtitle 2">
            <a:extLst>
              <a:ext uri="{FF2B5EF4-FFF2-40B4-BE49-F238E27FC236}">
                <a16:creationId xmlns:a16="http://schemas.microsoft.com/office/drawing/2014/main" id="{4EFB7458-8CE0-5560-3015-E0C3CCB32227}"/>
              </a:ext>
            </a:extLst>
          </p:cNvPr>
          <p:cNvSpPr txBox="1">
            <a:spLocks/>
          </p:cNvSpPr>
          <p:nvPr/>
        </p:nvSpPr>
        <p:spPr>
          <a:xfrm>
            <a:off x="721895" y="1006761"/>
            <a:ext cx="9832790" cy="566685"/>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atin typeface="Iosevka Light" panose="02000409030000000004" pitchFamily="49" charset="0"/>
                <a:ea typeface="Iosevka Light" panose="02000409030000000004" pitchFamily="49" charset="0"/>
                <a:cs typeface="Iosevka Light" panose="02000409030000000004" pitchFamily="49" charset="0"/>
              </a:rPr>
              <a:t>() </a:t>
            </a:r>
            <a:r>
              <a:rPr lang="en-US">
                <a:solidFill>
                  <a:srgbClr val="FFC000"/>
                </a:solidFill>
                <a:latin typeface="Iosevka Light" panose="02000409030000000004" pitchFamily="49" charset="0"/>
                <a:ea typeface="Iosevka Light" panose="02000409030000000004" pitchFamily="49" charset="0"/>
                <a:cs typeface="Iosevka Light" panose="02000409030000000004" pitchFamily="49" charset="0"/>
              </a:rPr>
              <a:t>$</a:t>
            </a:r>
            <a:r>
              <a:rPr lang="en-US" err="1">
                <a:solidFill>
                  <a:srgbClr val="FFC000"/>
                </a:solidFill>
                <a:latin typeface="Iosevka Light" panose="02000409030000000004" pitchFamily="49" charset="0"/>
                <a:ea typeface="Iosevka Light" panose="02000409030000000004" pitchFamily="49" charset="0"/>
                <a:cs typeface="Iosevka Light" panose="02000409030000000004" pitchFamily="49" charset="0"/>
              </a:rPr>
              <a:t>py_env</a:t>
            </a:r>
            <a:r>
              <a:rPr lang="en-US">
                <a:solidFill>
                  <a:srgbClr val="FFC000"/>
                </a:solidFill>
                <a:latin typeface="Iosevka Light" panose="02000409030000000004" pitchFamily="49" charset="0"/>
                <a:ea typeface="Iosevka Light" panose="02000409030000000004" pitchFamily="49" charset="0"/>
                <a:cs typeface="Iosevka Light" panose="02000409030000000004" pitchFamily="49" charset="0"/>
              </a:rPr>
              <a:t>&gt; </a:t>
            </a:r>
            <a:r>
              <a:rPr lang="en-US">
                <a:solidFill>
                  <a:srgbClr val="00B050"/>
                </a:solidFill>
                <a:latin typeface="Iosevka Light" panose="02000409030000000004" pitchFamily="49" charset="0"/>
                <a:ea typeface="Iosevka Light" panose="02000409030000000004" pitchFamily="49" charset="0"/>
                <a:cs typeface="Iosevka Light" panose="02000409030000000004" pitchFamily="49" charset="0"/>
              </a:rPr>
              <a:t>./</a:t>
            </a:r>
            <a:r>
              <a:rPr lang="en-US" err="1">
                <a:solidFill>
                  <a:srgbClr val="00B050"/>
                </a:solidFill>
                <a:latin typeface="Iosevka Light" panose="02000409030000000004" pitchFamily="49" charset="0"/>
                <a:ea typeface="Iosevka Light" panose="02000409030000000004" pitchFamily="49" charset="0"/>
                <a:cs typeface="Iosevka Light" panose="02000409030000000004" pitchFamily="49" charset="0"/>
              </a:rPr>
              <a:t>variants_results.r</a:t>
            </a:r>
            <a:endParaRPr lang="en-US">
              <a:solidFill>
                <a:srgbClr val="00B050"/>
              </a:solidFill>
              <a:latin typeface="Iosevka Light" panose="02000409030000000004" pitchFamily="49" charset="0"/>
              <a:ea typeface="Iosevka Light" panose="02000409030000000004" pitchFamily="49" charset="0"/>
              <a:cs typeface="Iosevka Light" panose="02000409030000000004" pitchFamily="49" charset="0"/>
            </a:endParaRPr>
          </a:p>
        </p:txBody>
      </p:sp>
      <p:pic>
        <p:nvPicPr>
          <p:cNvPr id="9218" name="Picture 2" descr="Python (programming language) - Wikipedia">
            <a:extLst>
              <a:ext uri="{FF2B5EF4-FFF2-40B4-BE49-F238E27FC236}">
                <a16:creationId xmlns:a16="http://schemas.microsoft.com/office/drawing/2014/main" id="{18924405-AD33-F762-B0A8-63DB2000A0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1381" y="926790"/>
            <a:ext cx="500514" cy="500514"/>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2F988E8F-BE94-8D0A-8C9E-E8D070FAA2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52957" y="1573446"/>
            <a:ext cx="8976943" cy="497568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00271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nodeType="clickEffect">
                                  <p:stCondLst>
                                    <p:cond delay="0"/>
                                  </p:stCondLst>
                                  <p:iterate type="lt">
                                    <p:tmPct val="10000"/>
                                  </p:iterate>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xEl>
                                              <p:pRg st="0" end="0"/>
                                            </p:txEl>
                                          </p:spTgt>
                                        </p:tgtEl>
                                        <p:attrNameLst>
                                          <p:attrName>ppt_y</p:attrName>
                                        </p:attrNameLst>
                                      </p:cBhvr>
                                      <p:tavLst>
                                        <p:tav tm="0">
                                          <p:val>
                                            <p:strVal val="#ppt_y"/>
                                          </p:val>
                                        </p:tav>
                                        <p:tav tm="100000">
                                          <p:val>
                                            <p:strVal val="#ppt_y"/>
                                          </p:val>
                                        </p:tav>
                                      </p:tavLst>
                                    </p:anim>
                                    <p:anim calcmode="lin" valueType="num">
                                      <p:cBhvr>
                                        <p:cTn id="9" dur="500" fill="hold"/>
                                        <p:tgtEl>
                                          <p:spTgt spid="4">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52E4C3-FE1F-83AE-2651-0F90B4E81B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3F78FE-6BE2-8877-2A2B-33763485FAE6}"/>
              </a:ext>
            </a:extLst>
          </p:cNvPr>
          <p:cNvSpPr>
            <a:spLocks noGrp="1"/>
          </p:cNvSpPr>
          <p:nvPr>
            <p:ph type="title"/>
          </p:nvPr>
        </p:nvSpPr>
        <p:spPr>
          <a:xfrm>
            <a:off x="90857" y="171695"/>
            <a:ext cx="12101144" cy="663576"/>
          </a:xfrm>
        </p:spPr>
        <p:txBody>
          <a:bodyPr>
            <a:noAutofit/>
          </a:bodyPr>
          <a:lstStyle/>
          <a:p>
            <a:r>
              <a:rPr lang="en-US" sz="3400">
                <a:solidFill>
                  <a:schemeClr val="accent3">
                    <a:lumMod val="60000"/>
                    <a:lumOff val="40000"/>
                  </a:schemeClr>
                </a:solidFill>
                <a:latin typeface="Iosevka" panose="02000509030000000004" pitchFamily="49" charset="0"/>
                <a:ea typeface="Iosevka" panose="02000509030000000004" pitchFamily="49" charset="0"/>
                <a:cs typeface="Iosevka" panose="02000509030000000004" pitchFamily="49" charset="0"/>
              </a:rPr>
              <a:t>#PG&gt;_Molecular Mechanism using Motif Finding (MEME)</a:t>
            </a:r>
            <a:endParaRPr lang="en-US" sz="3400" i="1"/>
          </a:p>
        </p:txBody>
      </p:sp>
      <p:sp>
        <p:nvSpPr>
          <p:cNvPr id="4" name="Subtitle 2">
            <a:extLst>
              <a:ext uri="{FF2B5EF4-FFF2-40B4-BE49-F238E27FC236}">
                <a16:creationId xmlns:a16="http://schemas.microsoft.com/office/drawing/2014/main" id="{8357D8E6-A8FA-0E6D-9AE4-A7EE2335BBC1}"/>
              </a:ext>
            </a:extLst>
          </p:cNvPr>
          <p:cNvSpPr txBox="1">
            <a:spLocks/>
          </p:cNvSpPr>
          <p:nvPr/>
        </p:nvSpPr>
        <p:spPr>
          <a:xfrm>
            <a:off x="1225034" y="212660"/>
            <a:ext cx="9832790" cy="566685"/>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3600">
              <a:solidFill>
                <a:srgbClr val="00B050"/>
              </a:solidFill>
              <a:latin typeface="Iosevka Light" panose="02000409030000000004" pitchFamily="49" charset="0"/>
              <a:ea typeface="Iosevka Light" panose="02000409030000000004" pitchFamily="49" charset="0"/>
              <a:cs typeface="Iosevka Light" panose="02000409030000000004" pitchFamily="49" charset="0"/>
            </a:endParaRPr>
          </a:p>
        </p:txBody>
      </p:sp>
      <p:sp>
        <p:nvSpPr>
          <p:cNvPr id="6" name="TextBox 5">
            <a:extLst>
              <a:ext uri="{FF2B5EF4-FFF2-40B4-BE49-F238E27FC236}">
                <a16:creationId xmlns:a16="http://schemas.microsoft.com/office/drawing/2014/main" id="{C5944A2B-4C69-ED15-E909-FF91BA9A7A3A}"/>
              </a:ext>
            </a:extLst>
          </p:cNvPr>
          <p:cNvSpPr txBox="1"/>
          <p:nvPr/>
        </p:nvSpPr>
        <p:spPr>
          <a:xfrm>
            <a:off x="403860" y="1216075"/>
            <a:ext cx="10523220" cy="3785652"/>
          </a:xfrm>
          <a:prstGeom prst="rect">
            <a:avLst/>
          </a:prstGeom>
          <a:noFill/>
        </p:spPr>
        <p:txBody>
          <a:bodyPr wrap="square">
            <a:spAutoFit/>
          </a:bodyPr>
          <a:lstStyle/>
          <a:p>
            <a:pPr marL="342900" indent="-342900">
              <a:buFont typeface="Arial" panose="020B0604020202020204" pitchFamily="34" charset="0"/>
              <a:buChar char="•"/>
            </a:pPr>
            <a:r>
              <a:rPr lang="en-US" sz="2400"/>
              <a:t>Downloaded the DNA sequence surrounding rs4988235 (+/-20bp) from the UCSC Genome Browser</a:t>
            </a:r>
          </a:p>
          <a:p>
            <a:pPr marL="342900" indent="-342900">
              <a:buFont typeface="Arial" panose="020B0604020202020204" pitchFamily="34" charset="0"/>
              <a:buChar char="•"/>
            </a:pPr>
            <a:r>
              <a:rPr lang="en-US" sz="2400"/>
              <a:t>Found 3 distinct motifs, but analyzed the upstream transcription factor motif using JASPAR</a:t>
            </a:r>
          </a:p>
          <a:p>
            <a:pPr marL="342900" indent="-342900">
              <a:buFont typeface="Arial" panose="020B0604020202020204" pitchFamily="34" charset="0"/>
              <a:buChar char="•"/>
            </a:pPr>
            <a:r>
              <a:rPr lang="en-US" sz="2400"/>
              <a:t>The derived "T" allele (Lactase Persistence) creates a new binding site for the transcription factor Oct-1 (POU2F1), so the mutation creates a landing pad for Oct-1, which drives the upregulation of </a:t>
            </a:r>
            <a:r>
              <a:rPr lang="en-US" sz="2400" i="1"/>
              <a:t>LCT</a:t>
            </a:r>
            <a:r>
              <a:rPr lang="en-US" sz="2400"/>
              <a:t> in adulthood</a:t>
            </a:r>
          </a:p>
          <a:p>
            <a:pPr marL="342900" indent="-342900">
              <a:buFont typeface="Arial" panose="020B0604020202020204" pitchFamily="34" charset="0"/>
              <a:buChar char="•"/>
            </a:pPr>
            <a:endParaRPr lang="en-US" sz="2400"/>
          </a:p>
          <a:p>
            <a:pPr marL="342900" indent="-342900">
              <a:buFont typeface="Arial" panose="020B0604020202020204" pitchFamily="34" charset="0"/>
              <a:buChar char="•"/>
            </a:pPr>
            <a:endParaRPr lang="en-US" sz="2400"/>
          </a:p>
          <a:p>
            <a:pPr marL="342900" indent="-342900">
              <a:buFont typeface="Arial" panose="020B0604020202020204" pitchFamily="34" charset="0"/>
              <a:buChar char="•"/>
            </a:pPr>
            <a:endParaRPr lang="en-US" sz="2400"/>
          </a:p>
        </p:txBody>
      </p:sp>
      <p:pic>
        <p:nvPicPr>
          <p:cNvPr id="7" name="Picture 6">
            <a:extLst>
              <a:ext uri="{FF2B5EF4-FFF2-40B4-BE49-F238E27FC236}">
                <a16:creationId xmlns:a16="http://schemas.microsoft.com/office/drawing/2014/main" id="{AAAFDF8B-CEFE-A408-F606-CB03A78BD326}"/>
              </a:ext>
            </a:extLst>
          </p:cNvPr>
          <p:cNvPicPr>
            <a:picLocks noChangeAspect="1"/>
          </p:cNvPicPr>
          <p:nvPr/>
        </p:nvPicPr>
        <p:blipFill>
          <a:blip r:embed="rId3"/>
          <a:stretch>
            <a:fillRect/>
          </a:stretch>
        </p:blipFill>
        <p:spPr>
          <a:xfrm>
            <a:off x="3763989" y="4006317"/>
            <a:ext cx="4754880" cy="2394204"/>
          </a:xfrm>
          <a:prstGeom prst="rect">
            <a:avLst/>
          </a:prstGeom>
        </p:spPr>
      </p:pic>
    </p:spTree>
    <p:extLst>
      <p:ext uri="{BB962C8B-B14F-4D97-AF65-F5344CB8AC3E}">
        <p14:creationId xmlns:p14="http://schemas.microsoft.com/office/powerpoint/2010/main" val="3430982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nodeType="clickEffect" nodePh="1">
                                  <p:stCondLst>
                                    <p:cond delay="0"/>
                                  </p:stCondLst>
                                  <p:endCondLst>
                                    <p:cond evt="begin" delay="0">
                                      <p:tn val="5"/>
                                    </p:cond>
                                  </p:endCondLst>
                                  <p:iterate type="lt">
                                    <p:tmPct val="10000"/>
                                  </p:iterate>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xEl>
                                              <p:pRg st="0" end="0"/>
                                            </p:txEl>
                                          </p:spTgt>
                                        </p:tgtEl>
                                        <p:attrNameLst>
                                          <p:attrName>ppt_y</p:attrName>
                                        </p:attrNameLst>
                                      </p:cBhvr>
                                      <p:tavLst>
                                        <p:tav tm="0">
                                          <p:val>
                                            <p:strVal val="#ppt_y"/>
                                          </p:val>
                                        </p:tav>
                                        <p:tav tm="100000">
                                          <p:val>
                                            <p:strVal val="#ppt_y"/>
                                          </p:val>
                                        </p:tav>
                                      </p:tavLst>
                                    </p:anim>
                                    <p:anim calcmode="lin" valueType="num">
                                      <p:cBhvr>
                                        <p:cTn id="9" dur="500" fill="hold"/>
                                        <p:tgtEl>
                                          <p:spTgt spid="4">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1896CA-9B5F-33CF-4D73-B3B5830099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27EC0B2-B3F1-E5D3-5B08-31C2B69D05AF}"/>
              </a:ext>
            </a:extLst>
          </p:cNvPr>
          <p:cNvSpPr>
            <a:spLocks noGrp="1"/>
          </p:cNvSpPr>
          <p:nvPr>
            <p:ph type="title"/>
          </p:nvPr>
        </p:nvSpPr>
        <p:spPr>
          <a:xfrm>
            <a:off x="90857" y="171695"/>
            <a:ext cx="12101144" cy="663576"/>
          </a:xfrm>
        </p:spPr>
        <p:txBody>
          <a:bodyPr>
            <a:noAutofit/>
          </a:bodyPr>
          <a:lstStyle/>
          <a:p>
            <a:r>
              <a:rPr lang="en-US" sz="3400">
                <a:solidFill>
                  <a:schemeClr val="accent3">
                    <a:lumMod val="60000"/>
                    <a:lumOff val="40000"/>
                  </a:schemeClr>
                </a:solidFill>
                <a:latin typeface="Iosevka" panose="02000509030000000004" pitchFamily="49" charset="0"/>
                <a:ea typeface="Iosevka" panose="02000509030000000004" pitchFamily="49" charset="0"/>
                <a:cs typeface="Iosevka" panose="02000509030000000004" pitchFamily="49" charset="0"/>
              </a:rPr>
              <a:t>#PG&gt;_ Is it reversible?</a:t>
            </a:r>
            <a:endParaRPr lang="en-US" sz="3400" i="1"/>
          </a:p>
        </p:txBody>
      </p:sp>
      <p:sp>
        <p:nvSpPr>
          <p:cNvPr id="4" name="Subtitle 2">
            <a:extLst>
              <a:ext uri="{FF2B5EF4-FFF2-40B4-BE49-F238E27FC236}">
                <a16:creationId xmlns:a16="http://schemas.microsoft.com/office/drawing/2014/main" id="{A7AF0DAB-C766-9F84-257A-9776CEFE91DF}"/>
              </a:ext>
            </a:extLst>
          </p:cNvPr>
          <p:cNvSpPr txBox="1">
            <a:spLocks/>
          </p:cNvSpPr>
          <p:nvPr/>
        </p:nvSpPr>
        <p:spPr>
          <a:xfrm>
            <a:off x="721895" y="1174697"/>
            <a:ext cx="9832790" cy="566685"/>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a:solidFill>
                  <a:srgbClr val="00B050"/>
                </a:solidFill>
                <a:latin typeface="Iosevka Light" panose="02000409030000000004" pitchFamily="49" charset="0"/>
                <a:ea typeface="Iosevka Light" panose="02000409030000000004" pitchFamily="49" charset="0"/>
                <a:cs typeface="Iosevka Light" panose="02000409030000000004" pitchFamily="49" charset="0"/>
              </a:rPr>
              <a:t>&gt; </a:t>
            </a:r>
            <a:r>
              <a:rPr lang="en-US" sz="2400"/>
              <a:t>DNA methylation is involved in downregulating the LCT gene and lactase production (</a:t>
            </a:r>
            <a:r>
              <a:rPr lang="en-US" sz="2400" i="1"/>
              <a:t>Labrie et al.). </a:t>
            </a:r>
            <a:r>
              <a:rPr lang="en-US" sz="2400"/>
              <a:t>No matter how much milk you ingest, if you have the reference allele you will become lactose intolerant eventually.</a:t>
            </a:r>
          </a:p>
          <a:p>
            <a:pPr marL="0" indent="0">
              <a:buNone/>
            </a:pPr>
            <a:endParaRPr lang="en-US" sz="2400">
              <a:solidFill>
                <a:srgbClr val="00B050"/>
              </a:solidFill>
              <a:latin typeface="Iosevka Light" panose="02000409030000000004" pitchFamily="49" charset="0"/>
              <a:ea typeface="Iosevka Light" panose="02000409030000000004" pitchFamily="49" charset="0"/>
              <a:cs typeface="Iosevka Light" panose="02000409030000000004" pitchFamily="49" charset="0"/>
            </a:endParaRPr>
          </a:p>
        </p:txBody>
      </p:sp>
      <p:sp>
        <p:nvSpPr>
          <p:cNvPr id="3" name="Subtitle 2">
            <a:extLst>
              <a:ext uri="{FF2B5EF4-FFF2-40B4-BE49-F238E27FC236}">
                <a16:creationId xmlns:a16="http://schemas.microsoft.com/office/drawing/2014/main" id="{5AAAA7D9-DC6F-94C4-C1CA-8555CD8D0B4C}"/>
              </a:ext>
            </a:extLst>
          </p:cNvPr>
          <p:cNvSpPr txBox="1">
            <a:spLocks/>
          </p:cNvSpPr>
          <p:nvPr/>
        </p:nvSpPr>
        <p:spPr>
          <a:xfrm>
            <a:off x="721895" y="2862315"/>
            <a:ext cx="9832790" cy="566685"/>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a:solidFill>
                  <a:srgbClr val="00B050"/>
                </a:solidFill>
                <a:latin typeface="Iosevka Light" panose="02000409030000000004" pitchFamily="49" charset="0"/>
                <a:ea typeface="Iosevka Light" panose="02000409030000000004" pitchFamily="49" charset="0"/>
                <a:cs typeface="Iosevka Light" panose="02000409030000000004" pitchFamily="49" charset="0"/>
              </a:rPr>
              <a:t>&gt; </a:t>
            </a:r>
            <a:r>
              <a:rPr lang="en-US" sz="2400"/>
              <a:t>CRISPR &amp; gene editing is theoretically possible but editing for a non-fatal condition like this is essentially unethical and illegal currently.</a:t>
            </a:r>
          </a:p>
          <a:p>
            <a:pPr marL="0" indent="0">
              <a:buNone/>
            </a:pPr>
            <a:endParaRPr lang="en-US" sz="2400">
              <a:solidFill>
                <a:srgbClr val="00B050"/>
              </a:solidFill>
              <a:latin typeface="Iosevka Light" panose="02000409030000000004" pitchFamily="49" charset="0"/>
              <a:ea typeface="Iosevka Light" panose="02000409030000000004" pitchFamily="49" charset="0"/>
              <a:cs typeface="Iosevka Light" panose="02000409030000000004" pitchFamily="49" charset="0"/>
            </a:endParaRPr>
          </a:p>
          <a:p>
            <a:pPr marL="0" indent="0">
              <a:buNone/>
            </a:pPr>
            <a:endParaRPr lang="en-US" sz="2400">
              <a:solidFill>
                <a:srgbClr val="00B050"/>
              </a:solidFill>
              <a:latin typeface="Iosevka Light" panose="02000409030000000004" pitchFamily="49" charset="0"/>
              <a:ea typeface="Iosevka Light" panose="02000409030000000004" pitchFamily="49" charset="0"/>
              <a:cs typeface="Iosevka Light" panose="02000409030000000004" pitchFamily="49" charset="0"/>
            </a:endParaRPr>
          </a:p>
        </p:txBody>
      </p:sp>
      <p:sp>
        <p:nvSpPr>
          <p:cNvPr id="7" name="Subtitle 2">
            <a:extLst>
              <a:ext uri="{FF2B5EF4-FFF2-40B4-BE49-F238E27FC236}">
                <a16:creationId xmlns:a16="http://schemas.microsoft.com/office/drawing/2014/main" id="{409FE808-515B-B004-93A0-9954709C8322}"/>
              </a:ext>
            </a:extLst>
          </p:cNvPr>
          <p:cNvSpPr txBox="1">
            <a:spLocks/>
          </p:cNvSpPr>
          <p:nvPr/>
        </p:nvSpPr>
        <p:spPr>
          <a:xfrm>
            <a:off x="721895" y="4266590"/>
            <a:ext cx="9832790" cy="566685"/>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a:solidFill>
                  <a:srgbClr val="00B050"/>
                </a:solidFill>
                <a:latin typeface="Iosevka Light" panose="02000409030000000004" pitchFamily="49" charset="0"/>
                <a:ea typeface="Iosevka Light" panose="02000409030000000004" pitchFamily="49" charset="0"/>
                <a:cs typeface="Iosevka Light" panose="02000409030000000004" pitchFamily="49" charset="0"/>
              </a:rPr>
              <a:t>&gt; </a:t>
            </a:r>
            <a:r>
              <a:rPr lang="en-US" sz="2400"/>
              <a:t>Viral gene therapy involves using a viral vector (like AAV) to deliver a functional copy of the lactase gene into your intestinal cells, but it remains experimental and unapproved.</a:t>
            </a:r>
            <a:endParaRPr lang="en-US" sz="2400">
              <a:solidFill>
                <a:srgbClr val="00B050"/>
              </a:solidFill>
              <a:latin typeface="Iosevka Light" panose="02000409030000000004" pitchFamily="49" charset="0"/>
              <a:ea typeface="Iosevka Light" panose="02000409030000000004" pitchFamily="49" charset="0"/>
              <a:cs typeface="Iosevka Light" panose="02000409030000000004" pitchFamily="49" charset="0"/>
            </a:endParaRPr>
          </a:p>
          <a:p>
            <a:pPr marL="0" indent="0">
              <a:buNone/>
            </a:pPr>
            <a:endParaRPr lang="en-US" sz="2400">
              <a:solidFill>
                <a:srgbClr val="00B050"/>
              </a:solidFill>
              <a:latin typeface="Iosevka Light" panose="02000409030000000004" pitchFamily="49" charset="0"/>
              <a:ea typeface="Iosevka Light" panose="02000409030000000004" pitchFamily="49" charset="0"/>
              <a:cs typeface="Iosevka Light" panose="02000409030000000004" pitchFamily="49" charset="0"/>
            </a:endParaRPr>
          </a:p>
        </p:txBody>
      </p:sp>
    </p:spTree>
    <p:extLst>
      <p:ext uri="{BB962C8B-B14F-4D97-AF65-F5344CB8AC3E}">
        <p14:creationId xmlns:p14="http://schemas.microsoft.com/office/powerpoint/2010/main" val="117043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nodeType="clickEffect">
                                  <p:stCondLst>
                                    <p:cond delay="0"/>
                                  </p:stCondLst>
                                  <p:iterate type="lt">
                                    <p:tmPct val="10000"/>
                                  </p:iterate>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xEl>
                                              <p:pRg st="0" end="0"/>
                                            </p:txEl>
                                          </p:spTgt>
                                        </p:tgtEl>
                                        <p:attrNameLst>
                                          <p:attrName>ppt_y</p:attrName>
                                        </p:attrNameLst>
                                      </p:cBhvr>
                                      <p:tavLst>
                                        <p:tav tm="0">
                                          <p:val>
                                            <p:strVal val="#ppt_y"/>
                                          </p:val>
                                        </p:tav>
                                        <p:tav tm="100000">
                                          <p:val>
                                            <p:strVal val="#ppt_y"/>
                                          </p:val>
                                        </p:tav>
                                      </p:tavLst>
                                    </p:anim>
                                    <p:anim calcmode="lin" valueType="num">
                                      <p:cBhvr>
                                        <p:cTn id="9" dur="500" fill="hold"/>
                                        <p:tgtEl>
                                          <p:spTgt spid="4">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41" presetClass="entr" presetSubtype="0" fill="hold" nodeType="clickEffect">
                                  <p:stCondLst>
                                    <p:cond delay="0"/>
                                  </p:stCondLst>
                                  <p:iterate type="lt">
                                    <p:tmPct val="10000"/>
                                  </p:iterate>
                                  <p:childTnLst>
                                    <p:set>
                                      <p:cBhvr>
                                        <p:cTn id="15" dur="1" fill="hold">
                                          <p:stCondLst>
                                            <p:cond delay="0"/>
                                          </p:stCondLst>
                                        </p:cTn>
                                        <p:tgtEl>
                                          <p:spTgt spid="3">
                                            <p:txEl>
                                              <p:pRg st="0" end="0"/>
                                            </p:txEl>
                                          </p:spTgt>
                                        </p:tgtEl>
                                        <p:attrNameLst>
                                          <p:attrName>style.visibility</p:attrName>
                                        </p:attrNameLst>
                                      </p:cBhvr>
                                      <p:to>
                                        <p:strVal val="visible"/>
                                      </p:to>
                                    </p:set>
                                    <p:anim calcmode="lin" valueType="num">
                                      <p:cBhvr>
                                        <p:cTn id="16" dur="500" fill="hold"/>
                                        <p:tgtEl>
                                          <p:spTgt spid="3">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3">
                                            <p:txEl>
                                              <p:pRg st="0" end="0"/>
                                            </p:txEl>
                                          </p:spTgt>
                                        </p:tgtEl>
                                        <p:attrNameLst>
                                          <p:attrName>ppt_y</p:attrName>
                                        </p:attrNameLst>
                                      </p:cBhvr>
                                      <p:tavLst>
                                        <p:tav tm="0">
                                          <p:val>
                                            <p:strVal val="#ppt_y"/>
                                          </p:val>
                                        </p:tav>
                                        <p:tav tm="100000">
                                          <p:val>
                                            <p:strVal val="#ppt_y"/>
                                          </p:val>
                                        </p:tav>
                                      </p:tavLst>
                                    </p:anim>
                                    <p:anim calcmode="lin" valueType="num">
                                      <p:cBhvr>
                                        <p:cTn id="18" dur="500" fill="hold"/>
                                        <p:tgtEl>
                                          <p:spTgt spid="3">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3">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3">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41" presetClass="entr" presetSubtype="0" fill="hold" nodeType="clickEffect">
                                  <p:stCondLst>
                                    <p:cond delay="0"/>
                                  </p:stCondLst>
                                  <p:iterate type="lt">
                                    <p:tmPct val="10000"/>
                                  </p:iterate>
                                  <p:childTnLst>
                                    <p:set>
                                      <p:cBhvr>
                                        <p:cTn id="24" dur="1" fill="hold">
                                          <p:stCondLst>
                                            <p:cond delay="0"/>
                                          </p:stCondLst>
                                        </p:cTn>
                                        <p:tgtEl>
                                          <p:spTgt spid="7">
                                            <p:txEl>
                                              <p:pRg st="0" end="0"/>
                                            </p:txEl>
                                          </p:spTgt>
                                        </p:tgtEl>
                                        <p:attrNameLst>
                                          <p:attrName>style.visibility</p:attrName>
                                        </p:attrNameLst>
                                      </p:cBhvr>
                                      <p:to>
                                        <p:strVal val="visible"/>
                                      </p:to>
                                    </p:set>
                                    <p:anim calcmode="lin" valueType="num">
                                      <p:cBhvr>
                                        <p:cTn id="25" dur="500" fill="hold"/>
                                        <p:tgtEl>
                                          <p:spTgt spid="7">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26" dur="500" fill="hold"/>
                                        <p:tgtEl>
                                          <p:spTgt spid="7">
                                            <p:txEl>
                                              <p:pRg st="0" end="0"/>
                                            </p:txEl>
                                          </p:spTgt>
                                        </p:tgtEl>
                                        <p:attrNameLst>
                                          <p:attrName>ppt_y</p:attrName>
                                        </p:attrNameLst>
                                      </p:cBhvr>
                                      <p:tavLst>
                                        <p:tav tm="0">
                                          <p:val>
                                            <p:strVal val="#ppt_y"/>
                                          </p:val>
                                        </p:tav>
                                        <p:tav tm="100000">
                                          <p:val>
                                            <p:strVal val="#ppt_y"/>
                                          </p:val>
                                        </p:tav>
                                      </p:tavLst>
                                    </p:anim>
                                    <p:anim calcmode="lin" valueType="num">
                                      <p:cBhvr>
                                        <p:cTn id="27" dur="500" fill="hold"/>
                                        <p:tgtEl>
                                          <p:spTgt spid="7">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28" dur="500" fill="hold"/>
                                        <p:tgtEl>
                                          <p:spTgt spid="7">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29" dur="500" tmFilter="0,0; .5, 1; 1, 1"/>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7235B7-414F-3811-93EB-2BB331D753D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D25F9A-AB74-C9C3-9B3B-3AB1EC6F5A4C}"/>
              </a:ext>
            </a:extLst>
          </p:cNvPr>
          <p:cNvSpPr>
            <a:spLocks noGrp="1"/>
          </p:cNvSpPr>
          <p:nvPr>
            <p:ph type="title"/>
          </p:nvPr>
        </p:nvSpPr>
        <p:spPr>
          <a:xfrm>
            <a:off x="90857" y="171695"/>
            <a:ext cx="12101144" cy="663576"/>
          </a:xfrm>
        </p:spPr>
        <p:txBody>
          <a:bodyPr>
            <a:noAutofit/>
          </a:bodyPr>
          <a:lstStyle/>
          <a:p>
            <a:r>
              <a:rPr lang="en-US" sz="3400">
                <a:solidFill>
                  <a:schemeClr val="accent3">
                    <a:lumMod val="60000"/>
                    <a:lumOff val="40000"/>
                  </a:schemeClr>
                </a:solidFill>
                <a:latin typeface="Iosevka" panose="02000509030000000004" pitchFamily="49" charset="0"/>
                <a:ea typeface="Iosevka" panose="02000509030000000004" pitchFamily="49" charset="0"/>
                <a:cs typeface="Iosevka" panose="02000509030000000004" pitchFamily="49" charset="0"/>
              </a:rPr>
              <a:t>#PG&gt;_</a:t>
            </a:r>
            <a:r>
              <a:rPr lang="en-US" sz="3400">
                <a:latin typeface="Iosevka" panose="02000509030000000004" pitchFamily="49" charset="0"/>
                <a:ea typeface="Iosevka" panose="02000509030000000004" pitchFamily="49" charset="0"/>
                <a:cs typeface="Iosevka" panose="02000509030000000004" pitchFamily="49" charset="0"/>
              </a:rPr>
              <a:t> </a:t>
            </a:r>
            <a:r>
              <a:rPr lang="en-US" sz="3400" i="1">
                <a:latin typeface="Iosevka" panose="02000509030000000004" pitchFamily="49" charset="0"/>
                <a:ea typeface="Iosevka" panose="02000509030000000004" pitchFamily="49" charset="0"/>
                <a:cs typeface="Iosevka" panose="02000509030000000004" pitchFamily="49" charset="0"/>
              </a:rPr>
              <a:t>Objective</a:t>
            </a:r>
            <a:endParaRPr lang="en-US" sz="3400" i="1"/>
          </a:p>
        </p:txBody>
      </p:sp>
      <p:sp>
        <p:nvSpPr>
          <p:cNvPr id="4" name="Subtitle 2">
            <a:extLst>
              <a:ext uri="{FF2B5EF4-FFF2-40B4-BE49-F238E27FC236}">
                <a16:creationId xmlns:a16="http://schemas.microsoft.com/office/drawing/2014/main" id="{4DCD62F2-39E8-17F0-C036-704BAB66926B}"/>
              </a:ext>
            </a:extLst>
          </p:cNvPr>
          <p:cNvSpPr txBox="1">
            <a:spLocks/>
          </p:cNvSpPr>
          <p:nvPr/>
        </p:nvSpPr>
        <p:spPr>
          <a:xfrm>
            <a:off x="90856" y="800102"/>
            <a:ext cx="7590103" cy="564882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atin typeface="Iosevka Light" panose="02000409030000000004" pitchFamily="49" charset="0"/>
                <a:ea typeface="Iosevka Light" panose="02000409030000000004" pitchFamily="49" charset="0"/>
                <a:cs typeface="Iosevka Light" panose="02000409030000000004" pitchFamily="49" charset="0"/>
              </a:rPr>
              <a:t>$&gt; cat </a:t>
            </a:r>
            <a:r>
              <a:rPr lang="en-US" err="1">
                <a:latin typeface="Iosevka Light" panose="02000409030000000004" pitchFamily="49" charset="0"/>
                <a:ea typeface="Iosevka Light" panose="02000409030000000004" pitchFamily="49" charset="0"/>
                <a:cs typeface="Iosevka Light" panose="02000409030000000004" pitchFamily="49" charset="0"/>
              </a:rPr>
              <a:t>objective_main_questions.txt</a:t>
            </a:r>
            <a:endParaRPr lang="en-US">
              <a:latin typeface="Iosevka Light" panose="02000409030000000004" pitchFamily="49" charset="0"/>
              <a:ea typeface="Iosevka Light" panose="02000409030000000004" pitchFamily="49" charset="0"/>
              <a:cs typeface="Iosevka Light" panose="02000409030000000004" pitchFamily="49" charset="0"/>
            </a:endParaRPr>
          </a:p>
          <a:p>
            <a:pPr marL="0" indent="0">
              <a:buNone/>
            </a:pPr>
            <a:endParaRPr lang="en-US">
              <a:latin typeface="Iosevka Light" panose="02000409030000000004" pitchFamily="49" charset="0"/>
              <a:ea typeface="Iosevka Light" panose="02000409030000000004" pitchFamily="49" charset="0"/>
              <a:cs typeface="Iosevka Light" panose="02000409030000000004" pitchFamily="49" charset="0"/>
            </a:endParaRPr>
          </a:p>
          <a:p>
            <a:pPr marL="0" indent="0">
              <a:buNone/>
            </a:pPr>
            <a:r>
              <a:rPr lang="en-US" b="1" i="1">
                <a:latin typeface="Iosevka" panose="02000509030000000004" pitchFamily="49" charset="0"/>
                <a:ea typeface="Iosevka" panose="02000509030000000004" pitchFamily="49" charset="0"/>
                <a:cs typeface="Iosevka" panose="02000509030000000004" pitchFamily="49" charset="0"/>
              </a:rPr>
              <a:t>Since different human populations have different needs and dietary requirements, which populations are more susceptible to develop lactose intolerance?</a:t>
            </a:r>
          </a:p>
          <a:p>
            <a:pPr marL="0" indent="0">
              <a:buNone/>
            </a:pPr>
            <a:endParaRPr lang="en-US" b="1" i="1">
              <a:latin typeface="Iosevka" panose="02000509030000000004" pitchFamily="49" charset="0"/>
              <a:ea typeface="Iosevka" panose="02000509030000000004" pitchFamily="49" charset="0"/>
              <a:cs typeface="Iosevka" panose="02000509030000000004" pitchFamily="49" charset="0"/>
            </a:endParaRPr>
          </a:p>
          <a:p>
            <a:pPr marL="0" indent="0">
              <a:buNone/>
            </a:pPr>
            <a:r>
              <a:rPr lang="en-US" b="1" i="1">
                <a:latin typeface="Iosevka" panose="02000509030000000004" pitchFamily="49" charset="0"/>
                <a:ea typeface="Iosevka" panose="02000509030000000004" pitchFamily="49" charset="0"/>
                <a:cs typeface="Iosevka" panose="02000509030000000004" pitchFamily="49" charset="0"/>
              </a:rPr>
              <a:t>Sq:&gt; Can the lactose intolerance be reversed?</a:t>
            </a:r>
          </a:p>
          <a:p>
            <a:pPr marL="0" indent="0">
              <a:buNone/>
            </a:pPr>
            <a:endParaRPr lang="en-US" b="1" i="1">
              <a:latin typeface="Iosevka" panose="02000509030000000004" pitchFamily="49" charset="0"/>
              <a:ea typeface="Iosevka" panose="02000509030000000004" pitchFamily="49" charset="0"/>
              <a:cs typeface="Iosevka" panose="02000509030000000004" pitchFamily="49" charset="0"/>
            </a:endParaRPr>
          </a:p>
          <a:p>
            <a:pPr marL="0" indent="0">
              <a:buNone/>
            </a:pPr>
            <a:r>
              <a:rPr lang="en-US" b="1" i="1">
                <a:latin typeface="Iosevka" panose="02000509030000000004" pitchFamily="49" charset="0"/>
                <a:ea typeface="Iosevka" panose="02000509030000000004" pitchFamily="49" charset="0"/>
                <a:cs typeface="Iosevka" panose="02000509030000000004" pitchFamily="49" charset="0"/>
              </a:rPr>
              <a:t>Sq:&gt; Which specific variants of the genes causes the condition?</a:t>
            </a:r>
          </a:p>
          <a:p>
            <a:pPr marL="0" indent="0">
              <a:buNone/>
            </a:pPr>
            <a:endParaRPr lang="en-US">
              <a:latin typeface="Iosevka Light" panose="02000409030000000004" pitchFamily="49" charset="0"/>
              <a:ea typeface="Iosevka Light" panose="02000409030000000004" pitchFamily="49" charset="0"/>
              <a:cs typeface="Iosevka Light" panose="02000409030000000004" pitchFamily="49" charset="0"/>
            </a:endParaRPr>
          </a:p>
        </p:txBody>
      </p:sp>
    </p:spTree>
    <p:extLst>
      <p:ext uri="{BB962C8B-B14F-4D97-AF65-F5344CB8AC3E}">
        <p14:creationId xmlns:p14="http://schemas.microsoft.com/office/powerpoint/2010/main" val="1553140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nodeType="clickEffect">
                                  <p:stCondLst>
                                    <p:cond delay="0"/>
                                  </p:stCondLst>
                                  <p:iterate type="lt">
                                    <p:tmPct val="10000"/>
                                  </p:iterate>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xEl>
                                              <p:pRg st="0" end="0"/>
                                            </p:txEl>
                                          </p:spTgt>
                                        </p:tgtEl>
                                        <p:attrNameLst>
                                          <p:attrName>ppt_y</p:attrName>
                                        </p:attrNameLst>
                                      </p:cBhvr>
                                      <p:tavLst>
                                        <p:tav tm="0">
                                          <p:val>
                                            <p:strVal val="#ppt_y"/>
                                          </p:val>
                                        </p:tav>
                                        <p:tav tm="100000">
                                          <p:val>
                                            <p:strVal val="#ppt_y"/>
                                          </p:val>
                                        </p:tav>
                                      </p:tavLst>
                                    </p:anim>
                                    <p:anim calcmode="lin" valueType="num">
                                      <p:cBhvr>
                                        <p:cTn id="9" dur="500" fill="hold"/>
                                        <p:tgtEl>
                                          <p:spTgt spid="4">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7C473F-41FD-EB0E-77AC-DFB2068DDE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91DDD9-8609-6A35-0FDB-1FBD1A185CD7}"/>
              </a:ext>
            </a:extLst>
          </p:cNvPr>
          <p:cNvSpPr>
            <a:spLocks noGrp="1"/>
          </p:cNvSpPr>
          <p:nvPr>
            <p:ph type="title"/>
          </p:nvPr>
        </p:nvSpPr>
        <p:spPr>
          <a:xfrm>
            <a:off x="90857" y="171695"/>
            <a:ext cx="12101144" cy="663576"/>
          </a:xfrm>
        </p:spPr>
        <p:txBody>
          <a:bodyPr>
            <a:noAutofit/>
          </a:bodyPr>
          <a:lstStyle/>
          <a:p>
            <a:r>
              <a:rPr lang="en-US" sz="3400">
                <a:solidFill>
                  <a:schemeClr val="accent3">
                    <a:lumMod val="60000"/>
                    <a:lumOff val="40000"/>
                  </a:schemeClr>
                </a:solidFill>
                <a:latin typeface="Iosevka" panose="02000509030000000004" pitchFamily="49" charset="0"/>
                <a:ea typeface="Iosevka" panose="02000509030000000004" pitchFamily="49" charset="0"/>
                <a:cs typeface="Iosevka" panose="02000509030000000004" pitchFamily="49" charset="0"/>
              </a:rPr>
              <a:t>#PG&gt;_</a:t>
            </a:r>
            <a:r>
              <a:rPr lang="en-US" sz="3400">
                <a:latin typeface="Iosevka" panose="02000509030000000004" pitchFamily="49" charset="0"/>
                <a:ea typeface="Iosevka" panose="02000509030000000004" pitchFamily="49" charset="0"/>
                <a:cs typeface="Iosevka" panose="02000509030000000004" pitchFamily="49" charset="0"/>
              </a:rPr>
              <a:t> </a:t>
            </a:r>
            <a:r>
              <a:rPr lang="en-US" sz="3400" i="1">
                <a:latin typeface="Iosevka" panose="02000509030000000004" pitchFamily="49" charset="0"/>
                <a:ea typeface="Iosevka" panose="02000509030000000004" pitchFamily="49" charset="0"/>
                <a:cs typeface="Iosevka" panose="02000509030000000004" pitchFamily="49" charset="0"/>
              </a:rPr>
              <a:t>Overview</a:t>
            </a:r>
            <a:endParaRPr lang="en-US" sz="3400" i="1"/>
          </a:p>
        </p:txBody>
      </p:sp>
      <p:sp>
        <p:nvSpPr>
          <p:cNvPr id="4" name="Subtitle 2">
            <a:extLst>
              <a:ext uri="{FF2B5EF4-FFF2-40B4-BE49-F238E27FC236}">
                <a16:creationId xmlns:a16="http://schemas.microsoft.com/office/drawing/2014/main" id="{8F621A45-C487-81FA-9212-E408F781B55A}"/>
              </a:ext>
            </a:extLst>
          </p:cNvPr>
          <p:cNvSpPr txBox="1">
            <a:spLocks/>
          </p:cNvSpPr>
          <p:nvPr/>
        </p:nvSpPr>
        <p:spPr>
          <a:xfrm>
            <a:off x="90856" y="800102"/>
            <a:ext cx="7590103" cy="365861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atin typeface="Iosevka Light" panose="02000409030000000004" pitchFamily="49" charset="0"/>
                <a:ea typeface="Iosevka Light" panose="02000409030000000004" pitchFamily="49" charset="0"/>
                <a:cs typeface="Iosevka Light" panose="02000409030000000004" pitchFamily="49" charset="0"/>
              </a:rPr>
              <a:t>$&gt; cat </a:t>
            </a:r>
            <a:r>
              <a:rPr lang="en-US" err="1">
                <a:latin typeface="Iosevka Light" panose="02000409030000000004" pitchFamily="49" charset="0"/>
                <a:ea typeface="Iosevka Light" panose="02000409030000000004" pitchFamily="49" charset="0"/>
                <a:cs typeface="Iosevka Light" panose="02000409030000000004" pitchFamily="49" charset="0"/>
              </a:rPr>
              <a:t>describe.txt</a:t>
            </a:r>
            <a:endParaRPr lang="en-US">
              <a:latin typeface="Iosevka Light" panose="02000409030000000004" pitchFamily="49" charset="0"/>
              <a:ea typeface="Iosevka Light" panose="02000409030000000004" pitchFamily="49" charset="0"/>
              <a:cs typeface="Iosevka Light" panose="02000409030000000004" pitchFamily="49" charset="0"/>
            </a:endParaRPr>
          </a:p>
          <a:p>
            <a:pPr marL="0" indent="0">
              <a:buNone/>
            </a:pPr>
            <a:endParaRPr lang="en-US">
              <a:latin typeface="Iosevka Light" panose="02000409030000000004" pitchFamily="49" charset="0"/>
              <a:ea typeface="Iosevka Light" panose="02000409030000000004" pitchFamily="49" charset="0"/>
              <a:cs typeface="Iosevka Light" panose="02000409030000000004" pitchFamily="49" charset="0"/>
            </a:endParaRPr>
          </a:p>
          <a:p>
            <a:pPr marL="0" indent="0">
              <a:buNone/>
            </a:pPr>
            <a:r>
              <a:rPr lang="en-US" b="1" i="1">
                <a:latin typeface="Iosevka" panose="02000509030000000004" pitchFamily="49" charset="0"/>
                <a:ea typeface="Iosevka" panose="02000509030000000004" pitchFamily="49" charset="0"/>
                <a:cs typeface="Iosevka" panose="02000509030000000004" pitchFamily="49" charset="0"/>
              </a:rPr>
              <a:t>Cells</a:t>
            </a:r>
            <a:r>
              <a:rPr lang="en-US">
                <a:latin typeface="Iosevka" panose="02000509030000000004" pitchFamily="49" charset="0"/>
                <a:ea typeface="Iosevka" panose="02000509030000000004" pitchFamily="49" charset="0"/>
                <a:cs typeface="Iosevka" panose="02000509030000000004" pitchFamily="49" charset="0"/>
              </a:rPr>
              <a:t> are the building blocks of life. Inside the human cell's nucleus, </a:t>
            </a:r>
            <a:r>
              <a:rPr lang="en-US" b="1" i="1">
                <a:latin typeface="Iosevka" panose="02000509030000000004" pitchFamily="49" charset="0"/>
                <a:ea typeface="Iosevka" panose="02000509030000000004" pitchFamily="49" charset="0"/>
                <a:cs typeface="Iosevka" panose="02000509030000000004" pitchFamily="49" charset="0"/>
              </a:rPr>
              <a:t>23 pairs of chromosomes</a:t>
            </a:r>
            <a:r>
              <a:rPr lang="en-US">
                <a:latin typeface="Iosevka" panose="02000509030000000004" pitchFamily="49" charset="0"/>
                <a:ea typeface="Iosevka" panose="02000509030000000004" pitchFamily="49" charset="0"/>
                <a:cs typeface="Iosevka" panose="02000509030000000004" pitchFamily="49" charset="0"/>
              </a:rPr>
              <a:t> hold the </a:t>
            </a:r>
            <a:r>
              <a:rPr lang="en-US" b="1">
                <a:latin typeface="Iosevka" panose="02000509030000000004" pitchFamily="49" charset="0"/>
                <a:ea typeface="Iosevka" panose="02000509030000000004" pitchFamily="49" charset="0"/>
                <a:cs typeface="Iosevka" panose="02000509030000000004" pitchFamily="49" charset="0"/>
              </a:rPr>
              <a:t>DNA blueprint</a:t>
            </a:r>
            <a:r>
              <a:rPr lang="en-US">
                <a:latin typeface="Iosevka" panose="02000509030000000004" pitchFamily="49" charset="0"/>
                <a:ea typeface="Iosevka" panose="02000509030000000004" pitchFamily="49" charset="0"/>
                <a:cs typeface="Iosevka" panose="02000509030000000004" pitchFamily="49" charset="0"/>
              </a:rPr>
              <a:t>. This genetic code defines an individual's unique traits, like the </a:t>
            </a:r>
            <a:r>
              <a:rPr lang="en-US" b="1" i="1" u="sng">
                <a:latin typeface="Iosevka" panose="02000509030000000004" pitchFamily="49" charset="0"/>
                <a:ea typeface="Iosevka" panose="02000509030000000004" pitchFamily="49" charset="0"/>
                <a:cs typeface="Iosevka" panose="02000509030000000004" pitchFamily="49" charset="0"/>
              </a:rPr>
              <a:t>ability to digest lactose located in chromosome 2</a:t>
            </a:r>
            <a:r>
              <a:rPr lang="en-US">
                <a:latin typeface="Iosevka" panose="02000509030000000004" pitchFamily="49" charset="0"/>
                <a:ea typeface="Iosevka" panose="02000509030000000004" pitchFamily="49" charset="0"/>
                <a:cs typeface="Iosevka" panose="02000509030000000004" pitchFamily="49" charset="0"/>
              </a:rPr>
              <a:t>.</a:t>
            </a:r>
            <a:endParaRPr lang="en-US">
              <a:latin typeface="Iosevka Light" panose="02000409030000000004" pitchFamily="49" charset="0"/>
              <a:ea typeface="Iosevka Light" panose="02000409030000000004" pitchFamily="49" charset="0"/>
              <a:cs typeface="Iosevka Light" panose="02000409030000000004" pitchFamily="49" charset="0"/>
            </a:endParaRPr>
          </a:p>
          <a:p>
            <a:pPr marL="0" indent="0">
              <a:buNone/>
            </a:pPr>
            <a:endParaRPr lang="en-US">
              <a:latin typeface="Iosevka Light" panose="02000409030000000004" pitchFamily="49" charset="0"/>
              <a:ea typeface="Iosevka Light" panose="02000409030000000004" pitchFamily="49" charset="0"/>
              <a:cs typeface="Iosevka Light" panose="02000409030000000004" pitchFamily="49" charset="0"/>
            </a:endParaRPr>
          </a:p>
        </p:txBody>
      </p:sp>
      <p:pic>
        <p:nvPicPr>
          <p:cNvPr id="5122" name="Picture 2" descr="Explainer: Cells and their parts">
            <a:extLst>
              <a:ext uri="{FF2B5EF4-FFF2-40B4-BE49-F238E27FC236}">
                <a16:creationId xmlns:a16="http://schemas.microsoft.com/office/drawing/2014/main" id="{5FC8EED9-5FB2-55B0-5B03-ED87043B28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58386" y="114298"/>
            <a:ext cx="4033614" cy="2271274"/>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The Secrets of the X Chromosome - JSTOR Daily">
            <a:extLst>
              <a:ext uri="{FF2B5EF4-FFF2-40B4-BE49-F238E27FC236}">
                <a16:creationId xmlns:a16="http://schemas.microsoft.com/office/drawing/2014/main" id="{8F953A3A-8B7C-B50E-2DD8-55EC20F6E9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92084" y="2715767"/>
            <a:ext cx="3909060" cy="2606040"/>
          </a:xfrm>
          <a:prstGeom prst="rect">
            <a:avLst/>
          </a:prstGeom>
          <a:noFill/>
          <a:extLst>
            <a:ext uri="{909E8E84-426E-40DD-AFC4-6F175D3DCCD1}">
              <a14:hiddenFill xmlns:a14="http://schemas.microsoft.com/office/drawing/2010/main">
                <a:solidFill>
                  <a:srgbClr val="FFFFFF"/>
                </a:solidFill>
              </a14:hiddenFill>
            </a:ext>
          </a:extLst>
        </p:spPr>
      </p:pic>
      <p:sp>
        <p:nvSpPr>
          <p:cNvPr id="6" name="Down Arrow 5">
            <a:extLst>
              <a:ext uri="{FF2B5EF4-FFF2-40B4-BE49-F238E27FC236}">
                <a16:creationId xmlns:a16="http://schemas.microsoft.com/office/drawing/2014/main" id="{AE66C568-FE71-DD1B-DD62-8ABE0956FED1}"/>
              </a:ext>
            </a:extLst>
          </p:cNvPr>
          <p:cNvSpPr/>
          <p:nvPr/>
        </p:nvSpPr>
        <p:spPr>
          <a:xfrm>
            <a:off x="9996885" y="1469651"/>
            <a:ext cx="356616" cy="1517904"/>
          </a:xfrm>
          <a:prstGeom prst="downArrow">
            <a:avLst/>
          </a:prstGeom>
          <a:solidFill>
            <a:srgbClr val="00B050"/>
          </a:solidFill>
          <a:ln>
            <a:solidFill>
              <a:schemeClr val="accent3">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6" name="Picture 6" descr="DNA - Wikipedia">
            <a:extLst>
              <a:ext uri="{FF2B5EF4-FFF2-40B4-BE49-F238E27FC236}">
                <a16:creationId xmlns:a16="http://schemas.microsoft.com/office/drawing/2014/main" id="{0DD87E18-EB02-A466-533B-BBA463A69FC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6200000">
            <a:off x="4782773" y="3620516"/>
            <a:ext cx="2298700" cy="3975100"/>
          </a:xfrm>
          <a:prstGeom prst="rect">
            <a:avLst/>
          </a:prstGeom>
          <a:noFill/>
          <a:extLst>
            <a:ext uri="{909E8E84-426E-40DD-AFC4-6F175D3DCCD1}">
              <a14:hiddenFill xmlns:a14="http://schemas.microsoft.com/office/drawing/2010/main">
                <a:solidFill>
                  <a:srgbClr val="FFFFFF"/>
                </a:solidFill>
              </a14:hiddenFill>
            </a:ext>
          </a:extLst>
        </p:spPr>
      </p:pic>
      <p:sp>
        <p:nvSpPr>
          <p:cNvPr id="7" name="Down Arrow 6">
            <a:extLst>
              <a:ext uri="{FF2B5EF4-FFF2-40B4-BE49-F238E27FC236}">
                <a16:creationId xmlns:a16="http://schemas.microsoft.com/office/drawing/2014/main" id="{88A22E6E-1965-5F38-FF1D-C39C0288F7B9}"/>
              </a:ext>
            </a:extLst>
          </p:cNvPr>
          <p:cNvSpPr/>
          <p:nvPr/>
        </p:nvSpPr>
        <p:spPr>
          <a:xfrm rot="4341836">
            <a:off x="8513164" y="4130396"/>
            <a:ext cx="356616" cy="2007324"/>
          </a:xfrm>
          <a:prstGeom prst="downArrow">
            <a:avLst/>
          </a:prstGeom>
          <a:solidFill>
            <a:srgbClr val="00B050"/>
          </a:solidFill>
          <a:ln>
            <a:solidFill>
              <a:schemeClr val="accent3">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26454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nodeType="clickEffect">
                                  <p:stCondLst>
                                    <p:cond delay="0"/>
                                  </p:stCondLst>
                                  <p:iterate type="lt">
                                    <p:tmPct val="10000"/>
                                  </p:iterate>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xEl>
                                              <p:pRg st="0" end="0"/>
                                            </p:txEl>
                                          </p:spTgt>
                                        </p:tgtEl>
                                        <p:attrNameLst>
                                          <p:attrName>ppt_y</p:attrName>
                                        </p:attrNameLst>
                                      </p:cBhvr>
                                      <p:tavLst>
                                        <p:tav tm="0">
                                          <p:val>
                                            <p:strVal val="#ppt_y"/>
                                          </p:val>
                                        </p:tav>
                                        <p:tav tm="100000">
                                          <p:val>
                                            <p:strVal val="#ppt_y"/>
                                          </p:val>
                                        </p:tav>
                                      </p:tavLst>
                                    </p:anim>
                                    <p:anim calcmode="lin" valueType="num">
                                      <p:cBhvr>
                                        <p:cTn id="9" dur="500" fill="hold"/>
                                        <p:tgtEl>
                                          <p:spTgt spid="4">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4">
                                            <p:txEl>
                                              <p:pRg st="2" end="2"/>
                                            </p:txEl>
                                          </p:spTgt>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5122"/>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5124"/>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51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68225A-71CF-5AAF-CA92-D43318FA90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507755-AF3F-C72D-A35F-2183394C8757}"/>
              </a:ext>
            </a:extLst>
          </p:cNvPr>
          <p:cNvSpPr>
            <a:spLocks noGrp="1"/>
          </p:cNvSpPr>
          <p:nvPr>
            <p:ph type="title"/>
          </p:nvPr>
        </p:nvSpPr>
        <p:spPr>
          <a:xfrm>
            <a:off x="90857" y="171695"/>
            <a:ext cx="12101144" cy="663576"/>
          </a:xfrm>
        </p:spPr>
        <p:txBody>
          <a:bodyPr>
            <a:noAutofit/>
          </a:bodyPr>
          <a:lstStyle/>
          <a:p>
            <a:r>
              <a:rPr lang="en-US" sz="3400">
                <a:solidFill>
                  <a:schemeClr val="accent3">
                    <a:lumMod val="60000"/>
                    <a:lumOff val="40000"/>
                  </a:schemeClr>
                </a:solidFill>
                <a:latin typeface="Iosevka" panose="02000509030000000004" pitchFamily="49" charset="0"/>
                <a:ea typeface="Iosevka" panose="02000509030000000004" pitchFamily="49" charset="0"/>
                <a:cs typeface="Iosevka" panose="02000509030000000004" pitchFamily="49" charset="0"/>
              </a:rPr>
              <a:t>#PG&gt;_</a:t>
            </a:r>
            <a:r>
              <a:rPr lang="en-US" sz="3400">
                <a:latin typeface="Iosevka" panose="02000509030000000004" pitchFamily="49" charset="0"/>
                <a:ea typeface="Iosevka" panose="02000509030000000004" pitchFamily="49" charset="0"/>
                <a:cs typeface="Iosevka" panose="02000509030000000004" pitchFamily="49" charset="0"/>
              </a:rPr>
              <a:t> </a:t>
            </a:r>
            <a:r>
              <a:rPr lang="en-US" sz="3400" i="1">
                <a:latin typeface="Iosevka" panose="02000509030000000004" pitchFamily="49" charset="0"/>
                <a:ea typeface="Iosevka" panose="02000509030000000004" pitchFamily="49" charset="0"/>
                <a:cs typeface="Iosevka" panose="02000509030000000004" pitchFamily="49" charset="0"/>
              </a:rPr>
              <a:t>Overview</a:t>
            </a:r>
            <a:endParaRPr lang="en-US" sz="3400" i="1"/>
          </a:p>
        </p:txBody>
      </p:sp>
      <p:sp>
        <p:nvSpPr>
          <p:cNvPr id="4" name="Subtitle 2">
            <a:extLst>
              <a:ext uri="{FF2B5EF4-FFF2-40B4-BE49-F238E27FC236}">
                <a16:creationId xmlns:a16="http://schemas.microsoft.com/office/drawing/2014/main" id="{55A24BC8-3909-1550-1F13-A576497C8082}"/>
              </a:ext>
            </a:extLst>
          </p:cNvPr>
          <p:cNvSpPr txBox="1">
            <a:spLocks/>
          </p:cNvSpPr>
          <p:nvPr/>
        </p:nvSpPr>
        <p:spPr>
          <a:xfrm>
            <a:off x="90856" y="800102"/>
            <a:ext cx="7590103" cy="556962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atin typeface="Iosevka Light"/>
                <a:ea typeface="Iosevka Light" panose="02000409030000000004" pitchFamily="49" charset="0"/>
                <a:cs typeface="Iosevka Light" panose="02000409030000000004" pitchFamily="49" charset="0"/>
              </a:rPr>
              <a:t>$&gt; cat describe_genes.txt</a:t>
            </a:r>
          </a:p>
          <a:p>
            <a:pPr marL="0" indent="0">
              <a:buNone/>
            </a:pPr>
            <a:endParaRPr lang="en-US">
              <a:latin typeface="Iosevka Light" panose="02000409030000000004" pitchFamily="49" charset="0"/>
              <a:ea typeface="Iosevka Light" panose="02000409030000000004" pitchFamily="49" charset="0"/>
              <a:cs typeface="Iosevka Light" panose="02000409030000000004" pitchFamily="49" charset="0"/>
            </a:endParaRPr>
          </a:p>
          <a:p>
            <a:pPr marL="0" indent="0">
              <a:buNone/>
            </a:pPr>
            <a:r>
              <a:rPr lang="en-US">
                <a:latin typeface="Iosevka"/>
                <a:ea typeface="Iosevka" panose="02000509030000000004" pitchFamily="49" charset="0"/>
                <a:cs typeface="Iosevka" panose="02000509030000000004" pitchFamily="49" charset="0"/>
              </a:rPr>
              <a:t>The main genes that control the lactose intolerance are the genes </a:t>
            </a:r>
            <a:r>
              <a:rPr lang="en-US" i="1">
                <a:latin typeface="Iosevka"/>
                <a:ea typeface="Iosevka" panose="02000509030000000004" pitchFamily="49" charset="0"/>
                <a:cs typeface="Iosevka" panose="02000509030000000004" pitchFamily="49" charset="0"/>
              </a:rPr>
              <a:t>LCT</a:t>
            </a:r>
            <a:r>
              <a:rPr lang="en-US">
                <a:latin typeface="Iosevka"/>
                <a:ea typeface="Iosevka" panose="02000509030000000004" pitchFamily="49" charset="0"/>
                <a:cs typeface="Iosevka" panose="02000509030000000004" pitchFamily="49" charset="0"/>
              </a:rPr>
              <a:t> and *</a:t>
            </a:r>
            <a:r>
              <a:rPr lang="en-US" i="1">
                <a:latin typeface="Iosevka"/>
                <a:ea typeface="Iosevka" panose="02000509030000000004" pitchFamily="49" charset="0"/>
                <a:cs typeface="Iosevka" panose="02000509030000000004" pitchFamily="49" charset="0"/>
              </a:rPr>
              <a:t>MCM6</a:t>
            </a:r>
            <a:r>
              <a:rPr lang="en-US">
                <a:latin typeface="Iosevka"/>
                <a:ea typeface="Iosevka" panose="02000509030000000004" pitchFamily="49" charset="0"/>
                <a:cs typeface="Iosevka" panose="02000509030000000004" pitchFamily="49" charset="0"/>
              </a:rPr>
              <a:t>, located in chromosome 2. LCT, located in the band 2q21.3, gene is the one directly related to the production of the enzyme lactase, in the other hand MCM6, located in the band 2q21.3, is the gene that regulate the expression of the gene LCT.    </a:t>
            </a:r>
            <a:endParaRPr lang="en-US">
              <a:latin typeface="Iosevka"/>
              <a:ea typeface="Iosevka Light" panose="02000409030000000004" pitchFamily="49" charset="0"/>
              <a:cs typeface="Iosevka Light" panose="02000409030000000004" pitchFamily="49" charset="0"/>
            </a:endParaRPr>
          </a:p>
          <a:p>
            <a:pPr marL="0" indent="0">
              <a:buNone/>
            </a:pPr>
            <a:endParaRPr lang="en-US">
              <a:latin typeface="Iosevka Light" panose="02000409030000000004" pitchFamily="49" charset="0"/>
              <a:ea typeface="Iosevka Light" panose="02000409030000000004" pitchFamily="49" charset="0"/>
              <a:cs typeface="Iosevka Light" panose="02000409030000000004" pitchFamily="49" charset="0"/>
            </a:endParaRPr>
          </a:p>
          <a:p>
            <a:pPr marL="457200" indent="-457200"/>
            <a:r>
              <a:rPr lang="en-US" sz="1600">
                <a:latin typeface="Iosevka Light"/>
                <a:ea typeface="Iosevka Light" panose="02000409030000000004" pitchFamily="49" charset="0"/>
                <a:cs typeface="Iosevka Light" panose="02000409030000000004" pitchFamily="49" charset="0"/>
              </a:rPr>
              <a:t>Micro Chromosome Maintenance (MCM) Genes are genes fundamental in DNA replication.</a:t>
            </a:r>
          </a:p>
        </p:txBody>
      </p:sp>
      <p:pic>
        <p:nvPicPr>
          <p:cNvPr id="3" name="Picture 2">
            <a:extLst>
              <a:ext uri="{FF2B5EF4-FFF2-40B4-BE49-F238E27FC236}">
                <a16:creationId xmlns:a16="http://schemas.microsoft.com/office/drawing/2014/main" id="{57D440C5-D805-0A92-92D6-84FFA865CB42}"/>
              </a:ext>
            </a:extLst>
          </p:cNvPr>
          <p:cNvPicPr>
            <a:picLocks noChangeAspect="1"/>
          </p:cNvPicPr>
          <p:nvPr/>
        </p:nvPicPr>
        <p:blipFill>
          <a:blip r:embed="rId3"/>
          <a:stretch>
            <a:fillRect/>
          </a:stretch>
        </p:blipFill>
        <p:spPr>
          <a:xfrm>
            <a:off x="8318574" y="171695"/>
            <a:ext cx="3810000" cy="3810000"/>
          </a:xfrm>
          <a:prstGeom prst="rect">
            <a:avLst/>
          </a:prstGeom>
        </p:spPr>
      </p:pic>
      <p:sp>
        <p:nvSpPr>
          <p:cNvPr id="5" name="TextBox 4">
            <a:extLst>
              <a:ext uri="{FF2B5EF4-FFF2-40B4-BE49-F238E27FC236}">
                <a16:creationId xmlns:a16="http://schemas.microsoft.com/office/drawing/2014/main" id="{7613C7D0-6C49-49F4-DAC0-B2F9F92D0D2D}"/>
              </a:ext>
            </a:extLst>
          </p:cNvPr>
          <p:cNvSpPr txBox="1"/>
          <p:nvPr/>
        </p:nvSpPr>
        <p:spPr>
          <a:xfrm>
            <a:off x="9450906" y="125007"/>
            <a:ext cx="1545336" cy="369332"/>
          </a:xfrm>
          <a:prstGeom prst="rect">
            <a:avLst/>
          </a:prstGeom>
          <a:solidFill>
            <a:srgbClr val="00B050"/>
          </a:solidFill>
        </p:spPr>
        <p:style>
          <a:lnRef idx="2">
            <a:schemeClr val="dk1"/>
          </a:lnRef>
          <a:fillRef idx="1">
            <a:schemeClr val="lt1"/>
          </a:fillRef>
          <a:effectRef idx="0">
            <a:schemeClr val="dk1"/>
          </a:effectRef>
          <a:fontRef idx="minor">
            <a:schemeClr val="dk1"/>
          </a:fontRef>
        </p:style>
        <p:txBody>
          <a:bodyPr wrap="square" rtlCol="0">
            <a:spAutoFit/>
          </a:bodyPr>
          <a:lstStyle/>
          <a:p>
            <a:r>
              <a:rPr lang="en-US">
                <a:latin typeface="Iosevka" panose="02000509030000000004" pitchFamily="49" charset="0"/>
                <a:ea typeface="Iosevka" panose="02000509030000000004" pitchFamily="49" charset="0"/>
                <a:cs typeface="Iosevka" panose="02000509030000000004" pitchFamily="49" charset="0"/>
              </a:rPr>
              <a:t>Gene: LCT</a:t>
            </a:r>
          </a:p>
        </p:txBody>
      </p:sp>
      <p:pic>
        <p:nvPicPr>
          <p:cNvPr id="8" name="Picture 7">
            <a:extLst>
              <a:ext uri="{FF2B5EF4-FFF2-40B4-BE49-F238E27FC236}">
                <a16:creationId xmlns:a16="http://schemas.microsoft.com/office/drawing/2014/main" id="{8FEC1308-F478-B338-0F59-3B9E2CB9EB81}"/>
              </a:ext>
            </a:extLst>
          </p:cNvPr>
          <p:cNvPicPr>
            <a:picLocks noChangeAspect="1"/>
          </p:cNvPicPr>
          <p:nvPr/>
        </p:nvPicPr>
        <p:blipFill>
          <a:blip r:embed="rId4"/>
          <a:srcRect t="34175"/>
          <a:stretch>
            <a:fillRect/>
          </a:stretch>
        </p:blipFill>
        <p:spPr>
          <a:xfrm rot="5400000">
            <a:off x="5118811" y="2762323"/>
            <a:ext cx="6118719" cy="1096094"/>
          </a:xfrm>
          <a:prstGeom prst="rect">
            <a:avLst/>
          </a:prstGeom>
        </p:spPr>
      </p:pic>
      <p:pic>
        <p:nvPicPr>
          <p:cNvPr id="9" name="Picture 8">
            <a:extLst>
              <a:ext uri="{FF2B5EF4-FFF2-40B4-BE49-F238E27FC236}">
                <a16:creationId xmlns:a16="http://schemas.microsoft.com/office/drawing/2014/main" id="{211612D8-331D-12FF-6E89-7726DD18BFD5}"/>
              </a:ext>
            </a:extLst>
          </p:cNvPr>
          <p:cNvPicPr>
            <a:picLocks noChangeAspect="1"/>
          </p:cNvPicPr>
          <p:nvPr/>
        </p:nvPicPr>
        <p:blipFill>
          <a:blip r:embed="rId5"/>
          <a:stretch>
            <a:fillRect/>
          </a:stretch>
        </p:blipFill>
        <p:spPr>
          <a:xfrm>
            <a:off x="9132098" y="4028383"/>
            <a:ext cx="2578608" cy="2578608"/>
          </a:xfrm>
          <a:prstGeom prst="rect">
            <a:avLst/>
          </a:prstGeom>
        </p:spPr>
      </p:pic>
      <p:sp>
        <p:nvSpPr>
          <p:cNvPr id="10" name="TextBox 9">
            <a:extLst>
              <a:ext uri="{FF2B5EF4-FFF2-40B4-BE49-F238E27FC236}">
                <a16:creationId xmlns:a16="http://schemas.microsoft.com/office/drawing/2014/main" id="{B3936361-8E36-6933-E2FD-B396AE49E174}"/>
              </a:ext>
            </a:extLst>
          </p:cNvPr>
          <p:cNvSpPr txBox="1"/>
          <p:nvPr/>
        </p:nvSpPr>
        <p:spPr>
          <a:xfrm>
            <a:off x="9648734" y="3843717"/>
            <a:ext cx="1545336" cy="369332"/>
          </a:xfrm>
          <a:prstGeom prst="rect">
            <a:avLst/>
          </a:prstGeom>
          <a:solidFill>
            <a:srgbClr val="FFC000"/>
          </a:solidFill>
        </p:spPr>
        <p:style>
          <a:lnRef idx="2">
            <a:schemeClr val="dk1"/>
          </a:lnRef>
          <a:fillRef idx="1">
            <a:schemeClr val="lt1"/>
          </a:fillRef>
          <a:effectRef idx="0">
            <a:schemeClr val="dk1"/>
          </a:effectRef>
          <a:fontRef idx="minor">
            <a:schemeClr val="dk1"/>
          </a:fontRef>
        </p:style>
        <p:txBody>
          <a:bodyPr wrap="square" rtlCol="0">
            <a:spAutoFit/>
          </a:bodyPr>
          <a:lstStyle/>
          <a:p>
            <a:r>
              <a:rPr lang="en-US">
                <a:latin typeface="Iosevka" panose="02000509030000000004" pitchFamily="49" charset="0"/>
                <a:ea typeface="Iosevka" panose="02000509030000000004" pitchFamily="49" charset="0"/>
                <a:cs typeface="Iosevka" panose="02000509030000000004" pitchFamily="49" charset="0"/>
              </a:rPr>
              <a:t>Gene: MCM6</a:t>
            </a:r>
          </a:p>
        </p:txBody>
      </p:sp>
      <p:sp>
        <p:nvSpPr>
          <p:cNvPr id="24" name="Right Arrow 23">
            <a:extLst>
              <a:ext uri="{FF2B5EF4-FFF2-40B4-BE49-F238E27FC236}">
                <a16:creationId xmlns:a16="http://schemas.microsoft.com/office/drawing/2014/main" id="{97A1A162-F5B0-9D13-1309-F04248AFC862}"/>
              </a:ext>
            </a:extLst>
          </p:cNvPr>
          <p:cNvSpPr/>
          <p:nvPr/>
        </p:nvSpPr>
        <p:spPr>
          <a:xfrm rot="10800000">
            <a:off x="8726218" y="3607438"/>
            <a:ext cx="615647" cy="281142"/>
          </a:xfrm>
          <a:prstGeom prst="rightArrow">
            <a:avLst>
              <a:gd name="adj1" fmla="val 31433"/>
              <a:gd name="adj2" fmla="val 84814"/>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ight Arrow 25">
            <a:extLst>
              <a:ext uri="{FF2B5EF4-FFF2-40B4-BE49-F238E27FC236}">
                <a16:creationId xmlns:a16="http://schemas.microsoft.com/office/drawing/2014/main" id="{44BF0C4F-8D6A-F96C-18C0-2465878EC0D6}"/>
              </a:ext>
            </a:extLst>
          </p:cNvPr>
          <p:cNvSpPr/>
          <p:nvPr/>
        </p:nvSpPr>
        <p:spPr>
          <a:xfrm rot="10800000">
            <a:off x="8726218" y="3662783"/>
            <a:ext cx="615647" cy="281142"/>
          </a:xfrm>
          <a:prstGeom prst="rightArrow">
            <a:avLst>
              <a:gd name="adj1" fmla="val 31433"/>
              <a:gd name="adj2" fmla="val 84814"/>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47185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nodeType="clickEffect">
                                  <p:stCondLst>
                                    <p:cond delay="0"/>
                                  </p:stCondLst>
                                  <p:iterate type="lt">
                                    <p:tmPct val="10000"/>
                                  </p:iterate>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xEl>
                                              <p:pRg st="0" end="0"/>
                                            </p:txEl>
                                          </p:spTgt>
                                        </p:tgtEl>
                                        <p:attrNameLst>
                                          <p:attrName>ppt_y</p:attrName>
                                        </p:attrNameLst>
                                      </p:cBhvr>
                                      <p:tavLst>
                                        <p:tav tm="0">
                                          <p:val>
                                            <p:strVal val="#ppt_y"/>
                                          </p:val>
                                        </p:tav>
                                        <p:tav tm="100000">
                                          <p:val>
                                            <p:strVal val="#ppt_y"/>
                                          </p:val>
                                        </p:tav>
                                      </p:tavLst>
                                    </p:anim>
                                    <p:anim calcmode="lin" valueType="num">
                                      <p:cBhvr>
                                        <p:cTn id="9" dur="500" fill="hold"/>
                                        <p:tgtEl>
                                          <p:spTgt spid="4">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4">
                                            <p:txEl>
                                              <p:pRg st="4" end="4"/>
                                            </p:txEl>
                                          </p:spTgt>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8"/>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9"/>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0"/>
                                          </p:stCondLst>
                                        </p:cTn>
                                        <p:tgtEl>
                                          <p:spTgt spid="24"/>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animBg="1"/>
      <p:bldP spid="24" grpId="0" animBg="1"/>
      <p:bldP spid="2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244A91-8BEA-338C-E87F-206FFA919CB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636A5B-BCD9-A1D2-A003-BAEE8399B54F}"/>
              </a:ext>
            </a:extLst>
          </p:cNvPr>
          <p:cNvSpPr>
            <a:spLocks noGrp="1"/>
          </p:cNvSpPr>
          <p:nvPr>
            <p:ph type="title"/>
          </p:nvPr>
        </p:nvSpPr>
        <p:spPr>
          <a:xfrm>
            <a:off x="90857" y="171695"/>
            <a:ext cx="12101144" cy="663576"/>
          </a:xfrm>
        </p:spPr>
        <p:txBody>
          <a:bodyPr>
            <a:noAutofit/>
          </a:bodyPr>
          <a:lstStyle/>
          <a:p>
            <a:r>
              <a:rPr lang="en-US" sz="3400">
                <a:solidFill>
                  <a:schemeClr val="accent3">
                    <a:lumMod val="60000"/>
                    <a:lumOff val="40000"/>
                  </a:schemeClr>
                </a:solidFill>
                <a:latin typeface="Iosevka" panose="02000509030000000004" pitchFamily="49" charset="0"/>
                <a:ea typeface="Iosevka" panose="02000509030000000004" pitchFamily="49" charset="0"/>
                <a:cs typeface="Iosevka" panose="02000509030000000004" pitchFamily="49" charset="0"/>
              </a:rPr>
              <a:t>#PG&gt;_</a:t>
            </a:r>
            <a:r>
              <a:rPr lang="en-US" sz="3400">
                <a:latin typeface="Iosevka" panose="02000509030000000004" pitchFamily="49" charset="0"/>
                <a:ea typeface="Iosevka" panose="02000509030000000004" pitchFamily="49" charset="0"/>
                <a:cs typeface="Iosevka" panose="02000509030000000004" pitchFamily="49" charset="0"/>
              </a:rPr>
              <a:t> </a:t>
            </a:r>
            <a:r>
              <a:rPr lang="en-US" sz="3400" i="1">
                <a:latin typeface="Iosevka" panose="02000509030000000004" pitchFamily="49" charset="0"/>
                <a:ea typeface="Iosevka" panose="02000509030000000004" pitchFamily="49" charset="0"/>
                <a:cs typeface="Iosevka" panose="02000509030000000004" pitchFamily="49" charset="0"/>
              </a:rPr>
              <a:t>Data</a:t>
            </a:r>
            <a:endParaRPr lang="en-US" sz="3400" i="1"/>
          </a:p>
        </p:txBody>
      </p:sp>
      <p:sp>
        <p:nvSpPr>
          <p:cNvPr id="4" name="Subtitle 2">
            <a:extLst>
              <a:ext uri="{FF2B5EF4-FFF2-40B4-BE49-F238E27FC236}">
                <a16:creationId xmlns:a16="http://schemas.microsoft.com/office/drawing/2014/main" id="{3D65C11D-7605-1554-E256-DD9149CFC949}"/>
              </a:ext>
            </a:extLst>
          </p:cNvPr>
          <p:cNvSpPr txBox="1">
            <a:spLocks/>
          </p:cNvSpPr>
          <p:nvPr/>
        </p:nvSpPr>
        <p:spPr>
          <a:xfrm>
            <a:off x="90856" y="800102"/>
            <a:ext cx="9832790" cy="459967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atin typeface="Iosevka Light" panose="02000409030000000004" pitchFamily="49" charset="0"/>
                <a:ea typeface="Iosevka Light" panose="02000409030000000004" pitchFamily="49" charset="0"/>
                <a:cs typeface="Iosevka Light" panose="02000409030000000004" pitchFamily="49" charset="0"/>
              </a:rPr>
              <a:t>$&gt; cat </a:t>
            </a:r>
            <a:r>
              <a:rPr lang="en-US" err="1">
                <a:latin typeface="Iosevka Light" panose="02000409030000000004" pitchFamily="49" charset="0"/>
                <a:ea typeface="Iosevka Light" panose="02000409030000000004" pitchFamily="49" charset="0"/>
                <a:cs typeface="Iosevka Light" panose="02000409030000000004" pitchFamily="49" charset="0"/>
              </a:rPr>
              <a:t>sources.txt</a:t>
            </a:r>
            <a:endParaRPr lang="en-US">
              <a:latin typeface="Iosevka Light" panose="02000409030000000004" pitchFamily="49" charset="0"/>
              <a:ea typeface="Iosevka Light" panose="02000409030000000004" pitchFamily="49" charset="0"/>
              <a:cs typeface="Iosevka Light" panose="02000409030000000004" pitchFamily="49" charset="0"/>
            </a:endParaRPr>
          </a:p>
          <a:p>
            <a:pPr marL="0" indent="0">
              <a:buNone/>
            </a:pPr>
            <a:endParaRPr lang="en-US">
              <a:latin typeface="Iosevka Light" panose="02000409030000000004" pitchFamily="49" charset="0"/>
              <a:ea typeface="Iosevka Light" panose="02000409030000000004" pitchFamily="49" charset="0"/>
              <a:cs typeface="Iosevka Light" panose="02000409030000000004" pitchFamily="49" charset="0"/>
            </a:endParaRPr>
          </a:p>
          <a:p>
            <a:pPr marL="0" indent="0">
              <a:buNone/>
            </a:pPr>
            <a:r>
              <a:rPr lang="en-US">
                <a:latin typeface="Iosevka" panose="02000509030000000004" pitchFamily="49" charset="0"/>
                <a:ea typeface="Iosevka" panose="02000509030000000004" pitchFamily="49" charset="0"/>
                <a:cs typeface="Iosevka" panose="02000509030000000004" pitchFamily="49" charset="0"/>
              </a:rPr>
              <a:t>We’ve got datasets from:</a:t>
            </a:r>
          </a:p>
          <a:p>
            <a:pPr marL="0" indent="0">
              <a:buNone/>
            </a:pPr>
            <a:r>
              <a:rPr lang="en-US">
                <a:latin typeface="Iosevka" panose="02000509030000000004" pitchFamily="49" charset="0"/>
                <a:ea typeface="Iosevka" panose="02000509030000000004" pitchFamily="49" charset="0"/>
                <a:cs typeface="Iosevka" panose="02000509030000000004" pitchFamily="49" charset="0"/>
              </a:rPr>
              <a:t>Thousand genomes project (2504 individuals) (https://</a:t>
            </a:r>
            <a:r>
              <a:rPr lang="en-US" err="1">
                <a:latin typeface="Iosevka" panose="02000509030000000004" pitchFamily="49" charset="0"/>
                <a:ea typeface="Iosevka" panose="02000509030000000004" pitchFamily="49" charset="0"/>
                <a:cs typeface="Iosevka" panose="02000509030000000004" pitchFamily="49" charset="0"/>
              </a:rPr>
              <a:t>www.internationalgenome.org</a:t>
            </a:r>
            <a:r>
              <a:rPr lang="en-US">
                <a:latin typeface="Iosevka" panose="02000509030000000004" pitchFamily="49" charset="0"/>
                <a:ea typeface="Iosevka" panose="02000509030000000004" pitchFamily="49" charset="0"/>
                <a:cs typeface="Iosevka" panose="02000509030000000004" pitchFamily="49" charset="0"/>
              </a:rPr>
              <a:t>/)</a:t>
            </a:r>
          </a:p>
          <a:p>
            <a:pPr marL="0" indent="0">
              <a:buNone/>
            </a:pPr>
            <a:endParaRPr lang="en-US">
              <a:latin typeface="Iosevka Light" panose="02000409030000000004" pitchFamily="49" charset="0"/>
              <a:ea typeface="Iosevka Light" panose="02000409030000000004" pitchFamily="49" charset="0"/>
              <a:cs typeface="Iosevka Light" panose="02000409030000000004" pitchFamily="49" charset="0"/>
            </a:endParaRPr>
          </a:p>
          <a:p>
            <a:pPr marL="0" indent="0">
              <a:buNone/>
            </a:pPr>
            <a:r>
              <a:rPr lang="en-US" err="1">
                <a:latin typeface="Iosevka Light" panose="02000409030000000004" pitchFamily="49" charset="0"/>
                <a:ea typeface="Iosevka Light" panose="02000409030000000004" pitchFamily="49" charset="0"/>
                <a:cs typeface="Iosevka Light" panose="02000409030000000004" pitchFamily="49" charset="0"/>
              </a:rPr>
              <a:t>Gnomad</a:t>
            </a:r>
            <a:r>
              <a:rPr lang="en-US">
                <a:latin typeface="Iosevka Light" panose="02000409030000000004" pitchFamily="49" charset="0"/>
                <a:ea typeface="Iosevka Light" panose="02000409030000000004" pitchFamily="49" charset="0"/>
                <a:cs typeface="Iosevka Light" panose="02000409030000000004" pitchFamily="49" charset="0"/>
              </a:rPr>
              <a:t> (~800k individuals)</a:t>
            </a:r>
          </a:p>
          <a:p>
            <a:pPr marL="0" indent="0">
              <a:buNone/>
            </a:pPr>
            <a:r>
              <a:rPr lang="en-US">
                <a:latin typeface="Iosevka Light" panose="02000409030000000004" pitchFamily="49" charset="0"/>
                <a:ea typeface="Iosevka Light" panose="02000409030000000004" pitchFamily="49" charset="0"/>
                <a:cs typeface="Iosevka Light" panose="02000409030000000004" pitchFamily="49" charset="0"/>
              </a:rPr>
              <a:t>https://</a:t>
            </a:r>
            <a:r>
              <a:rPr lang="en-US" err="1">
                <a:latin typeface="Iosevka Light" panose="02000409030000000004" pitchFamily="49" charset="0"/>
                <a:ea typeface="Iosevka Light" panose="02000409030000000004" pitchFamily="49" charset="0"/>
                <a:cs typeface="Iosevka Light" panose="02000409030000000004" pitchFamily="49" charset="0"/>
              </a:rPr>
              <a:t>gnomad.broadinstitute.org</a:t>
            </a:r>
            <a:r>
              <a:rPr lang="en-US">
                <a:latin typeface="Iosevka Light" panose="02000409030000000004" pitchFamily="49" charset="0"/>
                <a:ea typeface="Iosevka Light" panose="02000409030000000004" pitchFamily="49" charset="0"/>
                <a:cs typeface="Iosevka Light" panose="02000409030000000004" pitchFamily="49" charset="0"/>
              </a:rPr>
              <a:t>/</a:t>
            </a:r>
          </a:p>
        </p:txBody>
      </p:sp>
    </p:spTree>
    <p:extLst>
      <p:ext uri="{BB962C8B-B14F-4D97-AF65-F5344CB8AC3E}">
        <p14:creationId xmlns:p14="http://schemas.microsoft.com/office/powerpoint/2010/main" val="2479138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nodeType="clickEffect">
                                  <p:stCondLst>
                                    <p:cond delay="0"/>
                                  </p:stCondLst>
                                  <p:iterate type="lt">
                                    <p:tmPct val="10000"/>
                                  </p:iterate>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xEl>
                                              <p:pRg st="0" end="0"/>
                                            </p:txEl>
                                          </p:spTgt>
                                        </p:tgtEl>
                                        <p:attrNameLst>
                                          <p:attrName>ppt_y</p:attrName>
                                        </p:attrNameLst>
                                      </p:cBhvr>
                                      <p:tavLst>
                                        <p:tav tm="0">
                                          <p:val>
                                            <p:strVal val="#ppt_y"/>
                                          </p:val>
                                        </p:tav>
                                        <p:tav tm="100000">
                                          <p:val>
                                            <p:strVal val="#ppt_y"/>
                                          </p:val>
                                        </p:tav>
                                      </p:tavLst>
                                    </p:anim>
                                    <p:anim calcmode="lin" valueType="num">
                                      <p:cBhvr>
                                        <p:cTn id="9" dur="500" fill="hold"/>
                                        <p:tgtEl>
                                          <p:spTgt spid="4">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41" presetClass="entr" presetSubtype="0" fill="hold" nodeType="clickEffect">
                                  <p:stCondLst>
                                    <p:cond delay="0"/>
                                  </p:stCondLst>
                                  <p:iterate type="lt">
                                    <p:tmPct val="10000"/>
                                  </p:iterate>
                                  <p:childTnLst>
                                    <p:set>
                                      <p:cBhvr>
                                        <p:cTn id="15" dur="1" fill="hold">
                                          <p:stCondLst>
                                            <p:cond delay="0"/>
                                          </p:stCondLst>
                                        </p:cTn>
                                        <p:tgtEl>
                                          <p:spTgt spid="4">
                                            <p:txEl>
                                              <p:pRg st="2" end="2"/>
                                            </p:txEl>
                                          </p:spTgt>
                                        </p:tgtEl>
                                        <p:attrNameLst>
                                          <p:attrName>style.visibility</p:attrName>
                                        </p:attrNameLst>
                                      </p:cBhvr>
                                      <p:to>
                                        <p:strVal val="visible"/>
                                      </p:to>
                                    </p:set>
                                    <p:anim calcmode="lin" valueType="num">
                                      <p:cBhvr>
                                        <p:cTn id="16" dur="500" fill="hold"/>
                                        <p:tgtEl>
                                          <p:spTgt spid="4">
                                            <p:txEl>
                                              <p:pRg st="2" end="2"/>
                                            </p:txEl>
                                          </p:spTgt>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4">
                                            <p:txEl>
                                              <p:pRg st="2" end="2"/>
                                            </p:txEl>
                                          </p:spTgt>
                                        </p:tgtEl>
                                        <p:attrNameLst>
                                          <p:attrName>ppt_y</p:attrName>
                                        </p:attrNameLst>
                                      </p:cBhvr>
                                      <p:tavLst>
                                        <p:tav tm="0">
                                          <p:val>
                                            <p:strVal val="#ppt_y"/>
                                          </p:val>
                                        </p:tav>
                                        <p:tav tm="100000">
                                          <p:val>
                                            <p:strVal val="#ppt_y"/>
                                          </p:val>
                                        </p:tav>
                                      </p:tavLst>
                                    </p:anim>
                                    <p:anim calcmode="lin" valueType="num">
                                      <p:cBhvr>
                                        <p:cTn id="18" dur="500" fill="hold"/>
                                        <p:tgtEl>
                                          <p:spTgt spid="4">
                                            <p:txEl>
                                              <p:pRg st="2" end="2"/>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4">
                                            <p:txEl>
                                              <p:pRg st="2" end="2"/>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4">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41" presetClass="entr" presetSubtype="0" fill="hold" nodeType="clickEffect">
                                  <p:stCondLst>
                                    <p:cond delay="0"/>
                                  </p:stCondLst>
                                  <p:iterate type="lt">
                                    <p:tmPct val="10000"/>
                                  </p:iterate>
                                  <p:childTnLst>
                                    <p:set>
                                      <p:cBhvr>
                                        <p:cTn id="24" dur="1" fill="hold">
                                          <p:stCondLst>
                                            <p:cond delay="0"/>
                                          </p:stCondLst>
                                        </p:cTn>
                                        <p:tgtEl>
                                          <p:spTgt spid="4">
                                            <p:txEl>
                                              <p:pRg st="3" end="3"/>
                                            </p:txEl>
                                          </p:spTgt>
                                        </p:tgtEl>
                                        <p:attrNameLst>
                                          <p:attrName>style.visibility</p:attrName>
                                        </p:attrNameLst>
                                      </p:cBhvr>
                                      <p:to>
                                        <p:strVal val="visible"/>
                                      </p:to>
                                    </p:set>
                                    <p:anim calcmode="lin" valueType="num">
                                      <p:cBhvr>
                                        <p:cTn id="25" dur="500" fill="hold"/>
                                        <p:tgtEl>
                                          <p:spTgt spid="4">
                                            <p:txEl>
                                              <p:pRg st="3" end="3"/>
                                            </p:txEl>
                                          </p:spTgt>
                                        </p:tgtEl>
                                        <p:attrNameLst>
                                          <p:attrName>ppt_x</p:attrName>
                                        </p:attrNameLst>
                                      </p:cBhvr>
                                      <p:tavLst>
                                        <p:tav tm="0">
                                          <p:val>
                                            <p:strVal val="#ppt_x"/>
                                          </p:val>
                                        </p:tav>
                                        <p:tav tm="50000">
                                          <p:val>
                                            <p:strVal val="#ppt_x+.1"/>
                                          </p:val>
                                        </p:tav>
                                        <p:tav tm="100000">
                                          <p:val>
                                            <p:strVal val="#ppt_x"/>
                                          </p:val>
                                        </p:tav>
                                      </p:tavLst>
                                    </p:anim>
                                    <p:anim calcmode="lin" valueType="num">
                                      <p:cBhvr>
                                        <p:cTn id="26" dur="500" fill="hold"/>
                                        <p:tgtEl>
                                          <p:spTgt spid="4">
                                            <p:txEl>
                                              <p:pRg st="3" end="3"/>
                                            </p:txEl>
                                          </p:spTgt>
                                        </p:tgtEl>
                                        <p:attrNameLst>
                                          <p:attrName>ppt_y</p:attrName>
                                        </p:attrNameLst>
                                      </p:cBhvr>
                                      <p:tavLst>
                                        <p:tav tm="0">
                                          <p:val>
                                            <p:strVal val="#ppt_y"/>
                                          </p:val>
                                        </p:tav>
                                        <p:tav tm="100000">
                                          <p:val>
                                            <p:strVal val="#ppt_y"/>
                                          </p:val>
                                        </p:tav>
                                      </p:tavLst>
                                    </p:anim>
                                    <p:anim calcmode="lin" valueType="num">
                                      <p:cBhvr>
                                        <p:cTn id="27" dur="500" fill="hold"/>
                                        <p:tgtEl>
                                          <p:spTgt spid="4">
                                            <p:txEl>
                                              <p:pRg st="3" end="3"/>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28" dur="500" fill="hold"/>
                                        <p:tgtEl>
                                          <p:spTgt spid="4">
                                            <p:txEl>
                                              <p:pRg st="3" end="3"/>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29" dur="500" tmFilter="0,0; .5, 1; 1, 1"/>
                                        <p:tgtEl>
                                          <p:spTgt spid="4">
                                            <p:txEl>
                                              <p:pRg st="3" end="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41" presetClass="entr" presetSubtype="0" fill="hold" nodeType="clickEffect">
                                  <p:stCondLst>
                                    <p:cond delay="0"/>
                                  </p:stCondLst>
                                  <p:iterate type="lt">
                                    <p:tmPct val="10000"/>
                                  </p:iterate>
                                  <p:childTnLst>
                                    <p:set>
                                      <p:cBhvr>
                                        <p:cTn id="33" dur="1" fill="hold">
                                          <p:stCondLst>
                                            <p:cond delay="0"/>
                                          </p:stCondLst>
                                        </p:cTn>
                                        <p:tgtEl>
                                          <p:spTgt spid="4">
                                            <p:txEl>
                                              <p:pRg st="5" end="5"/>
                                            </p:txEl>
                                          </p:spTgt>
                                        </p:tgtEl>
                                        <p:attrNameLst>
                                          <p:attrName>style.visibility</p:attrName>
                                        </p:attrNameLst>
                                      </p:cBhvr>
                                      <p:to>
                                        <p:strVal val="visible"/>
                                      </p:to>
                                    </p:set>
                                    <p:anim calcmode="lin" valueType="num">
                                      <p:cBhvr>
                                        <p:cTn id="34" dur="500" fill="hold"/>
                                        <p:tgtEl>
                                          <p:spTgt spid="4">
                                            <p:txEl>
                                              <p:pRg st="5" end="5"/>
                                            </p:txEl>
                                          </p:spTgt>
                                        </p:tgtEl>
                                        <p:attrNameLst>
                                          <p:attrName>ppt_x</p:attrName>
                                        </p:attrNameLst>
                                      </p:cBhvr>
                                      <p:tavLst>
                                        <p:tav tm="0">
                                          <p:val>
                                            <p:strVal val="#ppt_x"/>
                                          </p:val>
                                        </p:tav>
                                        <p:tav tm="50000">
                                          <p:val>
                                            <p:strVal val="#ppt_x+.1"/>
                                          </p:val>
                                        </p:tav>
                                        <p:tav tm="100000">
                                          <p:val>
                                            <p:strVal val="#ppt_x"/>
                                          </p:val>
                                        </p:tav>
                                      </p:tavLst>
                                    </p:anim>
                                    <p:anim calcmode="lin" valueType="num">
                                      <p:cBhvr>
                                        <p:cTn id="35" dur="500" fill="hold"/>
                                        <p:tgtEl>
                                          <p:spTgt spid="4">
                                            <p:txEl>
                                              <p:pRg st="5" end="5"/>
                                            </p:txEl>
                                          </p:spTgt>
                                        </p:tgtEl>
                                        <p:attrNameLst>
                                          <p:attrName>ppt_y</p:attrName>
                                        </p:attrNameLst>
                                      </p:cBhvr>
                                      <p:tavLst>
                                        <p:tav tm="0">
                                          <p:val>
                                            <p:strVal val="#ppt_y"/>
                                          </p:val>
                                        </p:tav>
                                        <p:tav tm="100000">
                                          <p:val>
                                            <p:strVal val="#ppt_y"/>
                                          </p:val>
                                        </p:tav>
                                      </p:tavLst>
                                    </p:anim>
                                    <p:anim calcmode="lin" valueType="num">
                                      <p:cBhvr>
                                        <p:cTn id="36" dur="500" fill="hold"/>
                                        <p:tgtEl>
                                          <p:spTgt spid="4">
                                            <p:txEl>
                                              <p:pRg st="5" end="5"/>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37" dur="500" fill="hold"/>
                                        <p:tgtEl>
                                          <p:spTgt spid="4">
                                            <p:txEl>
                                              <p:pRg st="5" end="5"/>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38" dur="500" tmFilter="0,0; .5, 1; 1, 1"/>
                                        <p:tgtEl>
                                          <p:spTgt spid="4">
                                            <p:txEl>
                                              <p:pRg st="5" end="5"/>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41" presetClass="entr" presetSubtype="0" fill="hold" nodeType="clickEffect">
                                  <p:stCondLst>
                                    <p:cond delay="0"/>
                                  </p:stCondLst>
                                  <p:iterate type="lt">
                                    <p:tmPct val="10000"/>
                                  </p:iterate>
                                  <p:childTnLst>
                                    <p:set>
                                      <p:cBhvr>
                                        <p:cTn id="42" dur="1" fill="hold">
                                          <p:stCondLst>
                                            <p:cond delay="0"/>
                                          </p:stCondLst>
                                        </p:cTn>
                                        <p:tgtEl>
                                          <p:spTgt spid="4">
                                            <p:txEl>
                                              <p:pRg st="6" end="6"/>
                                            </p:txEl>
                                          </p:spTgt>
                                        </p:tgtEl>
                                        <p:attrNameLst>
                                          <p:attrName>style.visibility</p:attrName>
                                        </p:attrNameLst>
                                      </p:cBhvr>
                                      <p:to>
                                        <p:strVal val="visible"/>
                                      </p:to>
                                    </p:set>
                                    <p:anim calcmode="lin" valueType="num">
                                      <p:cBhvr>
                                        <p:cTn id="43" dur="500" fill="hold"/>
                                        <p:tgtEl>
                                          <p:spTgt spid="4">
                                            <p:txEl>
                                              <p:pRg st="6" end="6"/>
                                            </p:txEl>
                                          </p:spTgt>
                                        </p:tgtEl>
                                        <p:attrNameLst>
                                          <p:attrName>ppt_x</p:attrName>
                                        </p:attrNameLst>
                                      </p:cBhvr>
                                      <p:tavLst>
                                        <p:tav tm="0">
                                          <p:val>
                                            <p:strVal val="#ppt_x"/>
                                          </p:val>
                                        </p:tav>
                                        <p:tav tm="50000">
                                          <p:val>
                                            <p:strVal val="#ppt_x+.1"/>
                                          </p:val>
                                        </p:tav>
                                        <p:tav tm="100000">
                                          <p:val>
                                            <p:strVal val="#ppt_x"/>
                                          </p:val>
                                        </p:tav>
                                      </p:tavLst>
                                    </p:anim>
                                    <p:anim calcmode="lin" valueType="num">
                                      <p:cBhvr>
                                        <p:cTn id="44" dur="500" fill="hold"/>
                                        <p:tgtEl>
                                          <p:spTgt spid="4">
                                            <p:txEl>
                                              <p:pRg st="6" end="6"/>
                                            </p:txEl>
                                          </p:spTgt>
                                        </p:tgtEl>
                                        <p:attrNameLst>
                                          <p:attrName>ppt_y</p:attrName>
                                        </p:attrNameLst>
                                      </p:cBhvr>
                                      <p:tavLst>
                                        <p:tav tm="0">
                                          <p:val>
                                            <p:strVal val="#ppt_y"/>
                                          </p:val>
                                        </p:tav>
                                        <p:tav tm="100000">
                                          <p:val>
                                            <p:strVal val="#ppt_y"/>
                                          </p:val>
                                        </p:tav>
                                      </p:tavLst>
                                    </p:anim>
                                    <p:anim calcmode="lin" valueType="num">
                                      <p:cBhvr>
                                        <p:cTn id="45" dur="500" fill="hold"/>
                                        <p:tgtEl>
                                          <p:spTgt spid="4">
                                            <p:txEl>
                                              <p:pRg st="6" end="6"/>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46" dur="500" fill="hold"/>
                                        <p:tgtEl>
                                          <p:spTgt spid="4">
                                            <p:txEl>
                                              <p:pRg st="6" end="6"/>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47" dur="500" tmFilter="0,0; .5, 1; 1, 1"/>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55F6CC-739B-E2C7-4E0A-B955C47494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4566B2-A4F9-6957-5A82-189A9EB0BB25}"/>
              </a:ext>
            </a:extLst>
          </p:cNvPr>
          <p:cNvSpPr>
            <a:spLocks noGrp="1"/>
          </p:cNvSpPr>
          <p:nvPr>
            <p:ph type="title"/>
          </p:nvPr>
        </p:nvSpPr>
        <p:spPr>
          <a:xfrm>
            <a:off x="90857" y="171695"/>
            <a:ext cx="12101144" cy="663576"/>
          </a:xfrm>
        </p:spPr>
        <p:txBody>
          <a:bodyPr>
            <a:noAutofit/>
          </a:bodyPr>
          <a:lstStyle/>
          <a:p>
            <a:r>
              <a:rPr lang="en-US" sz="3400">
                <a:solidFill>
                  <a:schemeClr val="accent3">
                    <a:lumMod val="60000"/>
                    <a:lumOff val="40000"/>
                  </a:schemeClr>
                </a:solidFill>
                <a:latin typeface="Iosevka" panose="02000509030000000004" pitchFamily="49" charset="0"/>
                <a:ea typeface="Iosevka" panose="02000509030000000004" pitchFamily="49" charset="0"/>
                <a:cs typeface="Iosevka" panose="02000509030000000004" pitchFamily="49" charset="0"/>
              </a:rPr>
              <a:t>#PG&gt;_</a:t>
            </a:r>
            <a:r>
              <a:rPr lang="en-US" sz="3400">
                <a:latin typeface="Iosevka" panose="02000509030000000004" pitchFamily="49" charset="0"/>
                <a:ea typeface="Iosevka" panose="02000509030000000004" pitchFamily="49" charset="0"/>
                <a:cs typeface="Iosevka" panose="02000509030000000004" pitchFamily="49" charset="0"/>
              </a:rPr>
              <a:t> </a:t>
            </a:r>
            <a:r>
              <a:rPr lang="en-US" sz="3400" i="1">
                <a:latin typeface="Iosevka" panose="02000509030000000004" pitchFamily="49" charset="0"/>
                <a:ea typeface="Iosevka" panose="02000509030000000004" pitchFamily="49" charset="0"/>
                <a:cs typeface="Iosevka" panose="02000509030000000004" pitchFamily="49" charset="0"/>
              </a:rPr>
              <a:t>Overview</a:t>
            </a:r>
            <a:endParaRPr lang="en-US" sz="3400" i="1"/>
          </a:p>
        </p:txBody>
      </p:sp>
      <p:sp>
        <p:nvSpPr>
          <p:cNvPr id="4" name="Subtitle 2">
            <a:extLst>
              <a:ext uri="{FF2B5EF4-FFF2-40B4-BE49-F238E27FC236}">
                <a16:creationId xmlns:a16="http://schemas.microsoft.com/office/drawing/2014/main" id="{23431947-4BA1-20CC-3C01-761074275A7E}"/>
              </a:ext>
            </a:extLst>
          </p:cNvPr>
          <p:cNvSpPr txBox="1">
            <a:spLocks/>
          </p:cNvSpPr>
          <p:nvPr/>
        </p:nvSpPr>
        <p:spPr>
          <a:xfrm>
            <a:off x="90856" y="800102"/>
            <a:ext cx="9832790" cy="4599671"/>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atin typeface="Iosevka Light"/>
                <a:ea typeface="Iosevka Light" panose="02000409030000000004" pitchFamily="49" charset="0"/>
                <a:cs typeface="Iosevka Light" panose="02000409030000000004" pitchFamily="49" charset="0"/>
              </a:rPr>
              <a:t>$&gt; </a:t>
            </a:r>
            <a:r>
              <a:rPr lang="en-US">
                <a:solidFill>
                  <a:schemeClr val="accent3">
                    <a:lumMod val="60000"/>
                    <a:lumOff val="40000"/>
                  </a:schemeClr>
                </a:solidFill>
                <a:latin typeface="Iosevka Light"/>
                <a:ea typeface="Iosevka Light" panose="02000409030000000004" pitchFamily="49" charset="0"/>
                <a:cs typeface="Iosevka Light" panose="02000409030000000004" pitchFamily="49" charset="0"/>
              </a:rPr>
              <a:t>cat</a:t>
            </a:r>
            <a:r>
              <a:rPr lang="en-US">
                <a:latin typeface="Iosevka Light"/>
                <a:ea typeface="Iosevka Light" panose="02000409030000000004" pitchFamily="49" charset="0"/>
                <a:cs typeface="Iosevka Light" panose="02000409030000000004" pitchFamily="49" charset="0"/>
              </a:rPr>
              <a:t> describe_variants.txt</a:t>
            </a:r>
          </a:p>
          <a:p>
            <a:pPr marL="0" indent="0">
              <a:buNone/>
            </a:pPr>
            <a:endParaRPr lang="en-US">
              <a:latin typeface="Iosevka Light" panose="02000409030000000004" pitchFamily="49" charset="0"/>
              <a:ea typeface="Iosevka Light" panose="02000409030000000004" pitchFamily="49" charset="0"/>
              <a:cs typeface="Iosevka Light" panose="02000409030000000004" pitchFamily="49" charset="0"/>
            </a:endParaRPr>
          </a:p>
          <a:p>
            <a:pPr marL="0" indent="0">
              <a:buNone/>
            </a:pPr>
            <a:r>
              <a:rPr lang="en-US">
                <a:latin typeface="Iosevka"/>
                <a:ea typeface="Iosevka" panose="02000509030000000004" pitchFamily="49" charset="0"/>
                <a:cs typeface="Iosevka" panose="02000509030000000004" pitchFamily="49" charset="0"/>
              </a:rPr>
              <a:t>Some people are born completely lactose intolerant; this very strange condition is caused by several mutations directly in the LCT. Those variants include: </a:t>
            </a:r>
            <a:r>
              <a:rPr lang="en-US"/>
              <a:t>Y1390X (Yami), S1666fsX1722 (Steve) or G1363S</a:t>
            </a:r>
            <a:r>
              <a:rPr lang="en-US">
                <a:latin typeface="Iosevka"/>
                <a:ea typeface="Iosevka" panose="02000509030000000004" pitchFamily="49" charset="0"/>
                <a:cs typeface="Iosevka" panose="02000509030000000004" pitchFamily="49" charset="0"/>
              </a:rPr>
              <a:t> (Gabriel)</a:t>
            </a:r>
          </a:p>
          <a:p>
            <a:pPr marL="0" indent="0">
              <a:buNone/>
            </a:pPr>
            <a:endParaRPr lang="en-US">
              <a:latin typeface="Iosevka" panose="02000509030000000004" pitchFamily="49" charset="0"/>
              <a:ea typeface="Iosevka" panose="02000509030000000004" pitchFamily="49" charset="0"/>
              <a:cs typeface="Iosevka" panose="02000509030000000004" pitchFamily="49" charset="0"/>
            </a:endParaRPr>
          </a:p>
          <a:p>
            <a:pPr marL="0" indent="0">
              <a:buNone/>
            </a:pPr>
            <a:r>
              <a:rPr lang="en-US">
                <a:latin typeface="Iosevka"/>
                <a:ea typeface="Iosevka" panose="02000509030000000004" pitchFamily="49" charset="0"/>
                <a:cs typeface="Iosevka" panose="02000509030000000004" pitchFamily="49" charset="0"/>
              </a:rPr>
              <a:t>The most common type of lactose intolerance is caused by the downregulation of the LCT gene caused by MCM6. those include: </a:t>
            </a:r>
            <a:r>
              <a:rPr lang="en-US"/>
              <a:t>rs4988235 (European)</a:t>
            </a:r>
            <a:r>
              <a:rPr lang="en-US">
                <a:latin typeface="Iosevka Light"/>
                <a:ea typeface="Iosevka Light" panose="02000409030000000004" pitchFamily="49" charset="0"/>
                <a:cs typeface="Iosevka Light" panose="02000409030000000004" pitchFamily="49" charset="0"/>
              </a:rPr>
              <a:t>,</a:t>
            </a:r>
            <a:r>
              <a:rPr lang="en-US"/>
              <a:t> rs41380347 (Middle east). </a:t>
            </a:r>
          </a:p>
          <a:p>
            <a:pPr marL="0" indent="0">
              <a:buNone/>
            </a:pPr>
            <a:endParaRPr lang="en-US">
              <a:latin typeface="Iosevka Light" panose="02000409030000000004" pitchFamily="49" charset="0"/>
              <a:ea typeface="Iosevka Light" panose="02000409030000000004" pitchFamily="49" charset="0"/>
              <a:cs typeface="Iosevka Light" panose="02000409030000000004" pitchFamily="49" charset="0"/>
            </a:endParaRPr>
          </a:p>
          <a:p>
            <a:pPr marL="0" indent="0">
              <a:buNone/>
            </a:pPr>
            <a:r>
              <a:rPr lang="en-US">
                <a:latin typeface="Iosevka Light"/>
                <a:ea typeface="Iosevka Light" panose="02000409030000000004" pitchFamily="49" charset="0"/>
                <a:cs typeface="Iosevka Light" panose="02000409030000000004" pitchFamily="49" charset="0"/>
              </a:rPr>
              <a:t>  </a:t>
            </a:r>
          </a:p>
        </p:txBody>
      </p:sp>
    </p:spTree>
    <p:extLst>
      <p:ext uri="{BB962C8B-B14F-4D97-AF65-F5344CB8AC3E}">
        <p14:creationId xmlns:p14="http://schemas.microsoft.com/office/powerpoint/2010/main" val="1918355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nodeType="clickEffect">
                                  <p:stCondLst>
                                    <p:cond delay="0"/>
                                  </p:stCondLst>
                                  <p:iterate type="lt">
                                    <p:tmPct val="10000"/>
                                  </p:iterate>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xEl>
                                              <p:pRg st="0" end="0"/>
                                            </p:txEl>
                                          </p:spTgt>
                                        </p:tgtEl>
                                        <p:attrNameLst>
                                          <p:attrName>ppt_y</p:attrName>
                                        </p:attrNameLst>
                                      </p:cBhvr>
                                      <p:tavLst>
                                        <p:tav tm="0">
                                          <p:val>
                                            <p:strVal val="#ppt_y"/>
                                          </p:val>
                                        </p:tav>
                                        <p:tav tm="100000">
                                          <p:val>
                                            <p:strVal val="#ppt_y"/>
                                          </p:val>
                                        </p:tav>
                                      </p:tavLst>
                                    </p:anim>
                                    <p:anim calcmode="lin" valueType="num">
                                      <p:cBhvr>
                                        <p:cTn id="9" dur="500" fill="hold"/>
                                        <p:tgtEl>
                                          <p:spTgt spid="4">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41" presetClass="entr" presetSubtype="0" fill="hold" nodeType="clickEffect">
                                  <p:stCondLst>
                                    <p:cond delay="0"/>
                                  </p:stCondLst>
                                  <p:iterate type="lt">
                                    <p:tmPct val="10000"/>
                                  </p:iterate>
                                  <p:childTnLst>
                                    <p:set>
                                      <p:cBhvr>
                                        <p:cTn id="15" dur="1" fill="hold">
                                          <p:stCondLst>
                                            <p:cond delay="0"/>
                                          </p:stCondLst>
                                        </p:cTn>
                                        <p:tgtEl>
                                          <p:spTgt spid="4">
                                            <p:txEl>
                                              <p:pRg st="2" end="2"/>
                                            </p:txEl>
                                          </p:spTgt>
                                        </p:tgtEl>
                                        <p:attrNameLst>
                                          <p:attrName>style.visibility</p:attrName>
                                        </p:attrNameLst>
                                      </p:cBhvr>
                                      <p:to>
                                        <p:strVal val="visible"/>
                                      </p:to>
                                    </p:set>
                                    <p:anim calcmode="lin" valueType="num">
                                      <p:cBhvr>
                                        <p:cTn id="16" dur="500" fill="hold"/>
                                        <p:tgtEl>
                                          <p:spTgt spid="4">
                                            <p:txEl>
                                              <p:pRg st="2" end="2"/>
                                            </p:txEl>
                                          </p:spTgt>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4">
                                            <p:txEl>
                                              <p:pRg st="2" end="2"/>
                                            </p:txEl>
                                          </p:spTgt>
                                        </p:tgtEl>
                                        <p:attrNameLst>
                                          <p:attrName>ppt_y</p:attrName>
                                        </p:attrNameLst>
                                      </p:cBhvr>
                                      <p:tavLst>
                                        <p:tav tm="0">
                                          <p:val>
                                            <p:strVal val="#ppt_y"/>
                                          </p:val>
                                        </p:tav>
                                        <p:tav tm="100000">
                                          <p:val>
                                            <p:strVal val="#ppt_y"/>
                                          </p:val>
                                        </p:tav>
                                      </p:tavLst>
                                    </p:anim>
                                    <p:anim calcmode="lin" valueType="num">
                                      <p:cBhvr>
                                        <p:cTn id="18" dur="500" fill="hold"/>
                                        <p:tgtEl>
                                          <p:spTgt spid="4">
                                            <p:txEl>
                                              <p:pRg st="2" end="2"/>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4">
                                            <p:txEl>
                                              <p:pRg st="2" end="2"/>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4">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41" presetClass="entr" presetSubtype="0" fill="hold" nodeType="clickEffect">
                                  <p:stCondLst>
                                    <p:cond delay="0"/>
                                  </p:stCondLst>
                                  <p:iterate type="lt">
                                    <p:tmPct val="10000"/>
                                  </p:iterate>
                                  <p:childTnLst>
                                    <p:set>
                                      <p:cBhvr>
                                        <p:cTn id="24" dur="1" fill="hold">
                                          <p:stCondLst>
                                            <p:cond delay="0"/>
                                          </p:stCondLst>
                                        </p:cTn>
                                        <p:tgtEl>
                                          <p:spTgt spid="4">
                                            <p:txEl>
                                              <p:pRg st="4" end="4"/>
                                            </p:txEl>
                                          </p:spTgt>
                                        </p:tgtEl>
                                        <p:attrNameLst>
                                          <p:attrName>style.visibility</p:attrName>
                                        </p:attrNameLst>
                                      </p:cBhvr>
                                      <p:to>
                                        <p:strVal val="visible"/>
                                      </p:to>
                                    </p:set>
                                    <p:anim calcmode="lin" valueType="num">
                                      <p:cBhvr>
                                        <p:cTn id="25" dur="500" fill="hold"/>
                                        <p:tgtEl>
                                          <p:spTgt spid="4">
                                            <p:txEl>
                                              <p:pRg st="4" end="4"/>
                                            </p:txEl>
                                          </p:spTgt>
                                        </p:tgtEl>
                                        <p:attrNameLst>
                                          <p:attrName>ppt_x</p:attrName>
                                        </p:attrNameLst>
                                      </p:cBhvr>
                                      <p:tavLst>
                                        <p:tav tm="0">
                                          <p:val>
                                            <p:strVal val="#ppt_x"/>
                                          </p:val>
                                        </p:tav>
                                        <p:tav tm="50000">
                                          <p:val>
                                            <p:strVal val="#ppt_x+.1"/>
                                          </p:val>
                                        </p:tav>
                                        <p:tav tm="100000">
                                          <p:val>
                                            <p:strVal val="#ppt_x"/>
                                          </p:val>
                                        </p:tav>
                                      </p:tavLst>
                                    </p:anim>
                                    <p:anim calcmode="lin" valueType="num">
                                      <p:cBhvr>
                                        <p:cTn id="26" dur="500" fill="hold"/>
                                        <p:tgtEl>
                                          <p:spTgt spid="4">
                                            <p:txEl>
                                              <p:pRg st="4" end="4"/>
                                            </p:txEl>
                                          </p:spTgt>
                                        </p:tgtEl>
                                        <p:attrNameLst>
                                          <p:attrName>ppt_y</p:attrName>
                                        </p:attrNameLst>
                                      </p:cBhvr>
                                      <p:tavLst>
                                        <p:tav tm="0">
                                          <p:val>
                                            <p:strVal val="#ppt_y"/>
                                          </p:val>
                                        </p:tav>
                                        <p:tav tm="100000">
                                          <p:val>
                                            <p:strVal val="#ppt_y"/>
                                          </p:val>
                                        </p:tav>
                                      </p:tavLst>
                                    </p:anim>
                                    <p:anim calcmode="lin" valueType="num">
                                      <p:cBhvr>
                                        <p:cTn id="27" dur="500" fill="hold"/>
                                        <p:tgtEl>
                                          <p:spTgt spid="4">
                                            <p:txEl>
                                              <p:pRg st="4" end="4"/>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28" dur="500" fill="hold"/>
                                        <p:tgtEl>
                                          <p:spTgt spid="4">
                                            <p:txEl>
                                              <p:pRg st="4" end="4"/>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29" dur="500" tmFilter="0,0; .5, 1; 1, 1"/>
                                        <p:tgtEl>
                                          <p:spTgt spid="4">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41" presetClass="entr" presetSubtype="0" fill="hold" nodeType="clickEffect">
                                  <p:stCondLst>
                                    <p:cond delay="0"/>
                                  </p:stCondLst>
                                  <p:iterate type="lt">
                                    <p:tmPct val="10000"/>
                                  </p:iterate>
                                  <p:childTnLst>
                                    <p:set>
                                      <p:cBhvr>
                                        <p:cTn id="33" dur="1" fill="hold">
                                          <p:stCondLst>
                                            <p:cond delay="0"/>
                                          </p:stCondLst>
                                        </p:cTn>
                                        <p:tgtEl>
                                          <p:spTgt spid="4">
                                            <p:txEl>
                                              <p:pRg st="6" end="6"/>
                                            </p:txEl>
                                          </p:spTgt>
                                        </p:tgtEl>
                                        <p:attrNameLst>
                                          <p:attrName>style.visibility</p:attrName>
                                        </p:attrNameLst>
                                      </p:cBhvr>
                                      <p:to>
                                        <p:strVal val="visible"/>
                                      </p:to>
                                    </p:set>
                                    <p:anim calcmode="lin" valueType="num">
                                      <p:cBhvr>
                                        <p:cTn id="34" dur="500" fill="hold"/>
                                        <p:tgtEl>
                                          <p:spTgt spid="4">
                                            <p:txEl>
                                              <p:pRg st="6" end="6"/>
                                            </p:txEl>
                                          </p:spTgt>
                                        </p:tgtEl>
                                        <p:attrNameLst>
                                          <p:attrName>ppt_x</p:attrName>
                                        </p:attrNameLst>
                                      </p:cBhvr>
                                      <p:tavLst>
                                        <p:tav tm="0">
                                          <p:val>
                                            <p:strVal val="#ppt_x"/>
                                          </p:val>
                                        </p:tav>
                                        <p:tav tm="50000">
                                          <p:val>
                                            <p:strVal val="#ppt_x+.1"/>
                                          </p:val>
                                        </p:tav>
                                        <p:tav tm="100000">
                                          <p:val>
                                            <p:strVal val="#ppt_x"/>
                                          </p:val>
                                        </p:tav>
                                      </p:tavLst>
                                    </p:anim>
                                    <p:anim calcmode="lin" valueType="num">
                                      <p:cBhvr>
                                        <p:cTn id="35" dur="500" fill="hold"/>
                                        <p:tgtEl>
                                          <p:spTgt spid="4">
                                            <p:txEl>
                                              <p:pRg st="6" end="6"/>
                                            </p:txEl>
                                          </p:spTgt>
                                        </p:tgtEl>
                                        <p:attrNameLst>
                                          <p:attrName>ppt_y</p:attrName>
                                        </p:attrNameLst>
                                      </p:cBhvr>
                                      <p:tavLst>
                                        <p:tav tm="0">
                                          <p:val>
                                            <p:strVal val="#ppt_y"/>
                                          </p:val>
                                        </p:tav>
                                        <p:tav tm="100000">
                                          <p:val>
                                            <p:strVal val="#ppt_y"/>
                                          </p:val>
                                        </p:tav>
                                      </p:tavLst>
                                    </p:anim>
                                    <p:anim calcmode="lin" valueType="num">
                                      <p:cBhvr>
                                        <p:cTn id="36" dur="500" fill="hold"/>
                                        <p:tgtEl>
                                          <p:spTgt spid="4">
                                            <p:txEl>
                                              <p:pRg st="6" end="6"/>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37" dur="500" fill="hold"/>
                                        <p:tgtEl>
                                          <p:spTgt spid="4">
                                            <p:txEl>
                                              <p:pRg st="6" end="6"/>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38" dur="500" tmFilter="0,0; .5, 1; 1, 1"/>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9E92AB-FE5C-520A-0284-8BE6FF6BE1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4C89F6-DB7A-2A50-E112-DACC561105E0}"/>
              </a:ext>
            </a:extLst>
          </p:cNvPr>
          <p:cNvSpPr>
            <a:spLocks noGrp="1"/>
          </p:cNvSpPr>
          <p:nvPr>
            <p:ph type="title"/>
          </p:nvPr>
        </p:nvSpPr>
        <p:spPr>
          <a:xfrm>
            <a:off x="90857" y="171695"/>
            <a:ext cx="12101144" cy="663576"/>
          </a:xfrm>
        </p:spPr>
        <p:txBody>
          <a:bodyPr>
            <a:noAutofit/>
          </a:bodyPr>
          <a:lstStyle/>
          <a:p>
            <a:r>
              <a:rPr lang="en-US" sz="3400">
                <a:solidFill>
                  <a:schemeClr val="accent3">
                    <a:lumMod val="60000"/>
                    <a:lumOff val="40000"/>
                  </a:schemeClr>
                </a:solidFill>
                <a:latin typeface="Iosevka" panose="02000509030000000004" pitchFamily="49" charset="0"/>
                <a:ea typeface="Iosevka" panose="02000509030000000004" pitchFamily="49" charset="0"/>
                <a:cs typeface="Iosevka" panose="02000509030000000004" pitchFamily="49" charset="0"/>
              </a:rPr>
              <a:t>#PG&gt;_</a:t>
            </a:r>
            <a:r>
              <a:rPr lang="en-US" sz="3400">
                <a:latin typeface="Iosevka" panose="02000509030000000004" pitchFamily="49" charset="0"/>
                <a:ea typeface="Iosevka" panose="02000509030000000004" pitchFamily="49" charset="0"/>
                <a:cs typeface="Iosevka" panose="02000509030000000004" pitchFamily="49" charset="0"/>
              </a:rPr>
              <a:t> </a:t>
            </a:r>
            <a:r>
              <a:rPr lang="en-US" sz="3400" i="1">
                <a:latin typeface="Iosevka" panose="02000509030000000004" pitchFamily="49" charset="0"/>
                <a:ea typeface="Iosevka" panose="02000509030000000004" pitchFamily="49" charset="0"/>
                <a:cs typeface="Iosevka" panose="02000509030000000004" pitchFamily="49" charset="0"/>
              </a:rPr>
              <a:t>Data &lt;Variant Identification&gt;</a:t>
            </a:r>
            <a:endParaRPr lang="en-US" sz="3400" i="1"/>
          </a:p>
        </p:txBody>
      </p:sp>
      <p:sp>
        <p:nvSpPr>
          <p:cNvPr id="4" name="Subtitle 2">
            <a:extLst>
              <a:ext uri="{FF2B5EF4-FFF2-40B4-BE49-F238E27FC236}">
                <a16:creationId xmlns:a16="http://schemas.microsoft.com/office/drawing/2014/main" id="{5DB3F2AD-C6E0-84F0-514F-D5307E92EF1A}"/>
              </a:ext>
            </a:extLst>
          </p:cNvPr>
          <p:cNvSpPr txBox="1">
            <a:spLocks/>
          </p:cNvSpPr>
          <p:nvPr/>
        </p:nvSpPr>
        <p:spPr>
          <a:xfrm>
            <a:off x="90856" y="800103"/>
            <a:ext cx="9832790" cy="50291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atin typeface="Iosevka Light"/>
                <a:ea typeface="Iosevka Light" panose="02000409030000000004" pitchFamily="49" charset="0"/>
                <a:cs typeface="Iosevka Light" panose="02000409030000000004" pitchFamily="49" charset="0"/>
              </a:rPr>
              <a:t>$&gt; </a:t>
            </a:r>
            <a:r>
              <a:rPr lang="en-US">
                <a:solidFill>
                  <a:schemeClr val="accent3">
                    <a:lumMod val="60000"/>
                    <a:lumOff val="40000"/>
                  </a:schemeClr>
                </a:solidFill>
                <a:latin typeface="Iosevka Light"/>
                <a:ea typeface="Iosevka Light" panose="02000409030000000004" pitchFamily="49" charset="0"/>
                <a:cs typeface="Iosevka Light" panose="02000409030000000004" pitchFamily="49" charset="0"/>
              </a:rPr>
              <a:t>cat</a:t>
            </a:r>
            <a:r>
              <a:rPr lang="en-US">
                <a:latin typeface="Iosevka Light"/>
                <a:ea typeface="Iosevka Light" panose="02000409030000000004" pitchFamily="49" charset="0"/>
                <a:cs typeface="Iosevka Light" panose="02000409030000000004" pitchFamily="49" charset="0"/>
              </a:rPr>
              <a:t> MCM6.variants</a:t>
            </a:r>
          </a:p>
          <a:p>
            <a:pPr marL="0" indent="0">
              <a:buNone/>
            </a:pPr>
            <a:endParaRPr lang="en-US">
              <a:latin typeface="Iosevka Light" panose="02000409030000000004" pitchFamily="49" charset="0"/>
              <a:ea typeface="Iosevka Light" panose="02000409030000000004" pitchFamily="49" charset="0"/>
              <a:cs typeface="Iosevka Light" panose="02000409030000000004" pitchFamily="49" charset="0"/>
            </a:endParaRPr>
          </a:p>
          <a:p>
            <a:pPr marL="0" indent="0">
              <a:buNone/>
            </a:pPr>
            <a:endParaRPr lang="en-US">
              <a:latin typeface="Iosevka Light" panose="02000409030000000004" pitchFamily="49" charset="0"/>
              <a:ea typeface="Iosevka Light" panose="02000409030000000004" pitchFamily="49" charset="0"/>
              <a:cs typeface="Iosevka Light" panose="02000409030000000004" pitchFamily="49" charset="0"/>
            </a:endParaRPr>
          </a:p>
          <a:p>
            <a:pPr marL="0" indent="0">
              <a:buNone/>
            </a:pPr>
            <a:endParaRPr lang="en-US">
              <a:latin typeface="Iosevka Light" panose="02000409030000000004" pitchFamily="49" charset="0"/>
              <a:ea typeface="Iosevka Light" panose="02000409030000000004" pitchFamily="49" charset="0"/>
              <a:cs typeface="Iosevka Light" panose="02000409030000000004" pitchFamily="49" charset="0"/>
            </a:endParaRPr>
          </a:p>
        </p:txBody>
      </p:sp>
      <p:graphicFrame>
        <p:nvGraphicFramePr>
          <p:cNvPr id="3" name="Table 2">
            <a:extLst>
              <a:ext uri="{FF2B5EF4-FFF2-40B4-BE49-F238E27FC236}">
                <a16:creationId xmlns:a16="http://schemas.microsoft.com/office/drawing/2014/main" id="{9F5B3D81-7EA6-AA99-5B82-4FEEE2E89CFE}"/>
              </a:ext>
            </a:extLst>
          </p:cNvPr>
          <p:cNvGraphicFramePr>
            <a:graphicFrameLocks noGrp="1"/>
          </p:cNvGraphicFramePr>
          <p:nvPr>
            <p:extLst>
              <p:ext uri="{D42A27DB-BD31-4B8C-83A1-F6EECF244321}">
                <p14:modId xmlns:p14="http://schemas.microsoft.com/office/powerpoint/2010/main" val="3757184349"/>
              </p:ext>
            </p:extLst>
          </p:nvPr>
        </p:nvGraphicFramePr>
        <p:xfrm>
          <a:off x="213731" y="1310268"/>
          <a:ext cx="9883467" cy="4465821"/>
        </p:xfrm>
        <a:graphic>
          <a:graphicData uri="http://schemas.openxmlformats.org/drawingml/2006/table">
            <a:tbl>
              <a:tblPr/>
              <a:tblGrid>
                <a:gridCol w="732759">
                  <a:extLst>
                    <a:ext uri="{9D8B030D-6E8A-4147-A177-3AD203B41FA5}">
                      <a16:colId xmlns:a16="http://schemas.microsoft.com/office/drawing/2014/main" val="1464446486"/>
                    </a:ext>
                  </a:extLst>
                </a:gridCol>
                <a:gridCol w="1887111">
                  <a:extLst>
                    <a:ext uri="{9D8B030D-6E8A-4147-A177-3AD203B41FA5}">
                      <a16:colId xmlns:a16="http://schemas.microsoft.com/office/drawing/2014/main" val="238577667"/>
                    </a:ext>
                  </a:extLst>
                </a:gridCol>
                <a:gridCol w="3011350">
                  <a:extLst>
                    <a:ext uri="{9D8B030D-6E8A-4147-A177-3AD203B41FA5}">
                      <a16:colId xmlns:a16="http://schemas.microsoft.com/office/drawing/2014/main" val="1589583151"/>
                    </a:ext>
                  </a:extLst>
                </a:gridCol>
                <a:gridCol w="2649989">
                  <a:extLst>
                    <a:ext uri="{9D8B030D-6E8A-4147-A177-3AD203B41FA5}">
                      <a16:colId xmlns:a16="http://schemas.microsoft.com/office/drawing/2014/main" val="193719012"/>
                    </a:ext>
                  </a:extLst>
                </a:gridCol>
                <a:gridCol w="1602258">
                  <a:extLst>
                    <a:ext uri="{9D8B030D-6E8A-4147-A177-3AD203B41FA5}">
                      <a16:colId xmlns:a16="http://schemas.microsoft.com/office/drawing/2014/main" val="2930109521"/>
                    </a:ext>
                  </a:extLst>
                </a:gridCol>
              </a:tblGrid>
              <a:tr h="681587">
                <a:tc>
                  <a:txBody>
                    <a:bodyPr/>
                    <a:lstStyle/>
                    <a:p>
                      <a:pPr rtl="0">
                        <a:buNone/>
                      </a:pPr>
                      <a:r>
                        <a:rPr lang="en-US" sz="1700" b="1">
                          <a:solidFill>
                            <a:schemeClr val="tx1"/>
                          </a:solidFill>
                          <a:effectLst/>
                          <a:latin typeface="Iosevka" panose="02000509030000000004" pitchFamily="49" charset="0"/>
                          <a:ea typeface="Iosevka" panose="02000509030000000004" pitchFamily="49" charset="0"/>
                          <a:cs typeface="Iosevka" panose="02000509030000000004" pitchFamily="49" charset="0"/>
                        </a:rPr>
                        <a:t>#</a:t>
                      </a:r>
                      <a:endParaRPr lang="en-US" sz="1700">
                        <a:solidFill>
                          <a:schemeClr val="tx1"/>
                        </a:solidFill>
                        <a:effectLst/>
                        <a:latin typeface="Iosevka" panose="02000509030000000004" pitchFamily="49" charset="0"/>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Variant / </a:t>
                      </a:r>
                      <a:r>
                        <a:rPr lang="en-US" sz="1700" b="1" err="1">
                          <a:solidFill>
                            <a:schemeClr val="tx1"/>
                          </a:solidFill>
                          <a:effectLst/>
                          <a:latin typeface="Iosevka"/>
                          <a:ea typeface="Iosevka" panose="02000509030000000004" pitchFamily="49" charset="0"/>
                          <a:cs typeface="Iosevka" panose="02000509030000000004" pitchFamily="49" charset="0"/>
                        </a:rPr>
                        <a:t>rsID</a:t>
                      </a:r>
                      <a:endParaRPr lang="en-US" sz="1700" err="1">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Absolute Position (b37)</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Population</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lvl="0" algn="r">
                        <a:buNone/>
                      </a:pPr>
                      <a:r>
                        <a:rPr lang="en-US" sz="1700" b="1">
                          <a:solidFill>
                            <a:schemeClr val="tx1"/>
                          </a:solidFill>
                          <a:effectLst/>
                          <a:latin typeface="Iosevka"/>
                          <a:ea typeface="Iosevka" panose="02000509030000000004" pitchFamily="49" charset="0"/>
                          <a:cs typeface="Iosevka" panose="02000509030000000004" pitchFamily="49" charset="0"/>
                        </a:rPr>
                        <a:t>Frequency</a:t>
                      </a:r>
                    </a:p>
                  </a:txBody>
                  <a:tcPr marL="109513" marR="109513" marT="73008" marB="73008" anchor="ctr">
                    <a:lnL w="9525" cap="flat" cmpd="sng" algn="ctr">
                      <a:solidFill>
                        <a:schemeClr val="bg1"/>
                      </a:solidFill>
                      <a:prstDash val="solid"/>
                      <a:round/>
                      <a:headEnd type="none" w="med" len="med"/>
                      <a:tailEnd type="none" w="med" len="med"/>
                    </a:lnL>
                    <a:lnR w="9524">
                      <a:solidFill>
                        <a:schemeClr val="bg1"/>
                      </a:solidFill>
                    </a:lnR>
                    <a:lnT w="9524">
                      <a:solidFill>
                        <a:schemeClr val="bg1"/>
                      </a:solidFill>
                    </a:lnT>
                    <a:lnB w="9524">
                      <a:solidFill>
                        <a:schemeClr val="bg1"/>
                      </a:solidFill>
                    </a:lnB>
                    <a:noFill/>
                  </a:tcPr>
                </a:tc>
                <a:extLst>
                  <a:ext uri="{0D108BD9-81ED-4DB2-BD59-A6C34878D82A}">
                    <a16:rowId xmlns:a16="http://schemas.microsoft.com/office/drawing/2014/main" val="1461697986"/>
                  </a:ext>
                </a:extLst>
              </a:tr>
              <a:tr h="422392">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1</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rs4988235</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2:136608646</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European (Main)</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lvl="0" algn="r">
                        <a:buNone/>
                      </a:pPr>
                      <a:r>
                        <a:rPr lang="en-US" sz="1700" b="1">
                          <a:solidFill>
                            <a:schemeClr val="tx1"/>
                          </a:solidFill>
                          <a:effectLst/>
                          <a:latin typeface="Iosevka"/>
                          <a:ea typeface="Iosevka" panose="02000509030000000004" pitchFamily="49" charset="0"/>
                          <a:cs typeface="Iosevka" panose="02000509030000000004" pitchFamily="49" charset="0"/>
                        </a:rPr>
                        <a:t>24 %</a:t>
                      </a:r>
                    </a:p>
                  </a:txBody>
                  <a:tcPr marL="109513" marR="109513" marT="73008" marB="73008" anchor="ctr">
                    <a:lnL w="9525" cap="flat" cmpd="sng" algn="ctr">
                      <a:solidFill>
                        <a:schemeClr val="bg1"/>
                      </a:solidFill>
                      <a:prstDash val="solid"/>
                      <a:round/>
                      <a:headEnd type="none" w="med" len="med"/>
                      <a:tailEnd type="none" w="med" len="med"/>
                    </a:lnL>
                    <a:lnR w="9524">
                      <a:solidFill>
                        <a:schemeClr val="bg1"/>
                      </a:solidFill>
                    </a:lnR>
                    <a:lnT w="9524">
                      <a:solidFill>
                        <a:schemeClr val="bg1"/>
                      </a:solidFill>
                    </a:lnT>
                    <a:lnB w="9524">
                      <a:solidFill>
                        <a:schemeClr val="bg1"/>
                      </a:solidFill>
                    </a:lnB>
                    <a:noFill/>
                  </a:tcPr>
                </a:tc>
                <a:extLst>
                  <a:ext uri="{0D108BD9-81ED-4DB2-BD59-A6C34878D82A}">
                    <a16:rowId xmlns:a16="http://schemas.microsoft.com/office/drawing/2014/main" val="112782634"/>
                  </a:ext>
                </a:extLst>
              </a:tr>
              <a:tr h="422392">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2</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rs182549</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2:136616754</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European (Backup)</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lvl="0" algn="r">
                        <a:buNone/>
                      </a:pPr>
                      <a:r>
                        <a:rPr lang="en-US" sz="1700" b="1">
                          <a:solidFill>
                            <a:schemeClr val="tx1"/>
                          </a:solidFill>
                          <a:effectLst/>
                          <a:latin typeface="Iosevka"/>
                          <a:ea typeface="Iosevka" panose="02000509030000000004" pitchFamily="49" charset="0"/>
                          <a:cs typeface="Iosevka" panose="02000509030000000004" pitchFamily="49" charset="0"/>
                        </a:rPr>
                        <a:t>24 %</a:t>
                      </a:r>
                    </a:p>
                  </a:txBody>
                  <a:tcPr marL="109513" marR="109513" marT="73008" marB="73008" anchor="ctr">
                    <a:lnL w="9525" cap="flat" cmpd="sng" algn="ctr">
                      <a:solidFill>
                        <a:schemeClr val="bg1"/>
                      </a:solidFill>
                      <a:prstDash val="solid"/>
                      <a:round/>
                      <a:headEnd type="none" w="med" len="med"/>
                      <a:tailEnd type="none" w="med" len="med"/>
                    </a:lnL>
                    <a:lnR w="9524">
                      <a:solidFill>
                        <a:schemeClr val="bg1"/>
                      </a:solidFill>
                    </a:lnR>
                    <a:lnT w="9524">
                      <a:solidFill>
                        <a:schemeClr val="bg1"/>
                      </a:solidFill>
                    </a:lnT>
                    <a:lnB w="9524">
                      <a:solidFill>
                        <a:schemeClr val="bg1"/>
                      </a:solidFill>
                    </a:lnB>
                    <a:noFill/>
                  </a:tcPr>
                </a:tc>
                <a:extLst>
                  <a:ext uri="{0D108BD9-81ED-4DB2-BD59-A6C34878D82A}">
                    <a16:rowId xmlns:a16="http://schemas.microsoft.com/office/drawing/2014/main" val="3674803064"/>
                  </a:ext>
                </a:extLst>
              </a:tr>
              <a:tr h="422392">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3</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rs41525747</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2:136608643</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a:solidFill>
                            <a:schemeClr val="tx1"/>
                          </a:solidFill>
                          <a:effectLst/>
                          <a:latin typeface="Iosevka"/>
                          <a:ea typeface="Iosevka" panose="02000509030000000004" pitchFamily="49" charset="0"/>
                          <a:cs typeface="Iosevka" panose="02000509030000000004" pitchFamily="49" charset="0"/>
                        </a:rPr>
                        <a:t>North African</a:t>
                      </a: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lvl="0" algn="r">
                        <a:buNone/>
                      </a:pPr>
                      <a:r>
                        <a:rPr lang="en-US" sz="1700">
                          <a:solidFill>
                            <a:schemeClr val="tx1"/>
                          </a:solidFill>
                          <a:effectLst/>
                          <a:latin typeface="Iosevka"/>
                          <a:ea typeface="Iosevka" panose="02000509030000000004" pitchFamily="49" charset="0"/>
                          <a:cs typeface="Iosevka" panose="02000509030000000004" pitchFamily="49" charset="0"/>
                        </a:rPr>
                        <a:t>&lt;0.1%</a:t>
                      </a:r>
                    </a:p>
                  </a:txBody>
                  <a:tcPr marL="109513" marR="109513" marT="73008" marB="73008" anchor="ctr">
                    <a:lnL w="9525" cap="flat" cmpd="sng" algn="ctr">
                      <a:solidFill>
                        <a:schemeClr val="bg1"/>
                      </a:solidFill>
                      <a:prstDash val="solid"/>
                      <a:round/>
                      <a:headEnd type="none" w="med" len="med"/>
                      <a:tailEnd type="none" w="med" len="med"/>
                    </a:lnL>
                    <a:lnR w="9524">
                      <a:solidFill>
                        <a:schemeClr val="bg1"/>
                      </a:solidFill>
                    </a:lnR>
                    <a:lnT w="9524">
                      <a:solidFill>
                        <a:schemeClr val="bg1"/>
                      </a:solidFill>
                    </a:lnT>
                    <a:lnB w="9524">
                      <a:solidFill>
                        <a:schemeClr val="bg1"/>
                      </a:solidFill>
                    </a:lnB>
                    <a:noFill/>
                  </a:tcPr>
                </a:tc>
                <a:extLst>
                  <a:ext uri="{0D108BD9-81ED-4DB2-BD59-A6C34878D82A}">
                    <a16:rowId xmlns:a16="http://schemas.microsoft.com/office/drawing/2014/main" val="980296687"/>
                  </a:ext>
                </a:extLst>
              </a:tr>
              <a:tr h="422392">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4</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rs4988233</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2:136608645</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a:solidFill>
                            <a:schemeClr val="tx1"/>
                          </a:solidFill>
                          <a:effectLst/>
                          <a:latin typeface="Iosevka"/>
                          <a:ea typeface="Iosevka" panose="02000509030000000004" pitchFamily="49" charset="0"/>
                          <a:cs typeface="Iosevka" panose="02000509030000000004" pitchFamily="49" charset="0"/>
                        </a:rPr>
                        <a:t>Ethiopian</a:t>
                      </a: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lvl="0" algn="r">
                        <a:buNone/>
                      </a:pPr>
                      <a:r>
                        <a:rPr lang="en-US" sz="1700">
                          <a:solidFill>
                            <a:schemeClr val="tx1"/>
                          </a:solidFill>
                          <a:effectLst/>
                          <a:latin typeface="Iosevka"/>
                          <a:ea typeface="Iosevka" panose="02000509030000000004" pitchFamily="49" charset="0"/>
                          <a:cs typeface="Iosevka" panose="02000509030000000004" pitchFamily="49" charset="0"/>
                        </a:rPr>
                        <a:t>&lt;0.1%</a:t>
                      </a:r>
                    </a:p>
                  </a:txBody>
                  <a:tcPr marL="109513" marR="109513" marT="73008" marB="73008" anchor="ctr">
                    <a:lnL w="9525" cap="flat" cmpd="sng" algn="ctr">
                      <a:solidFill>
                        <a:schemeClr val="bg1"/>
                      </a:solidFill>
                      <a:prstDash val="solid"/>
                      <a:round/>
                      <a:headEnd type="none" w="med" len="med"/>
                      <a:tailEnd type="none" w="med" len="med"/>
                    </a:lnL>
                    <a:lnR w="9524">
                      <a:solidFill>
                        <a:schemeClr val="bg1"/>
                      </a:solidFill>
                    </a:lnR>
                    <a:lnT w="9524">
                      <a:solidFill>
                        <a:schemeClr val="bg1"/>
                      </a:solidFill>
                    </a:lnT>
                    <a:lnB w="9524">
                      <a:solidFill>
                        <a:schemeClr val="bg1"/>
                      </a:solidFill>
                    </a:lnB>
                    <a:noFill/>
                  </a:tcPr>
                </a:tc>
                <a:extLst>
                  <a:ext uri="{0D108BD9-81ED-4DB2-BD59-A6C34878D82A}">
                    <a16:rowId xmlns:a16="http://schemas.microsoft.com/office/drawing/2014/main" val="87201267"/>
                  </a:ext>
                </a:extLst>
              </a:tr>
              <a:tr h="422392">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5</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rs41456145</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2:136608649</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a:solidFill>
                            <a:schemeClr val="tx1"/>
                          </a:solidFill>
                          <a:effectLst/>
                          <a:latin typeface="Iosevka" panose="02000509030000000004" pitchFamily="49" charset="0"/>
                          <a:ea typeface="Iosevka" panose="02000509030000000004" pitchFamily="49" charset="0"/>
                          <a:cs typeface="Iosevka" panose="02000509030000000004" pitchFamily="49" charset="0"/>
                        </a:rPr>
                        <a:t>Cameroonian</a:t>
                      </a: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lvl="0" algn="r">
                        <a:buNone/>
                      </a:pPr>
                      <a:r>
                        <a:rPr lang="en-US" sz="1700">
                          <a:solidFill>
                            <a:schemeClr val="tx1"/>
                          </a:solidFill>
                          <a:effectLst/>
                          <a:latin typeface="Iosevka"/>
                          <a:ea typeface="Iosevka" panose="02000509030000000004" pitchFamily="49" charset="0"/>
                          <a:cs typeface="Iosevka" panose="02000509030000000004" pitchFamily="49" charset="0"/>
                        </a:rPr>
                        <a:t>&lt;0.1%</a:t>
                      </a:r>
                    </a:p>
                  </a:txBody>
                  <a:tcPr marL="109513" marR="109513" marT="73008" marB="73008" anchor="ctr">
                    <a:lnL w="9525" cap="flat" cmpd="sng" algn="ctr">
                      <a:solidFill>
                        <a:schemeClr val="bg1"/>
                      </a:solidFill>
                      <a:prstDash val="solid"/>
                      <a:round/>
                      <a:headEnd type="none" w="med" len="med"/>
                      <a:tailEnd type="none" w="med" len="med"/>
                    </a:lnL>
                    <a:lnR w="9524">
                      <a:solidFill>
                        <a:schemeClr val="bg1"/>
                      </a:solidFill>
                    </a:lnR>
                    <a:lnT w="9524">
                      <a:solidFill>
                        <a:schemeClr val="bg1"/>
                      </a:solidFill>
                    </a:lnT>
                    <a:lnB w="9524">
                      <a:solidFill>
                        <a:schemeClr val="bg1"/>
                      </a:solidFill>
                    </a:lnB>
                    <a:noFill/>
                  </a:tcPr>
                </a:tc>
                <a:extLst>
                  <a:ext uri="{0D108BD9-81ED-4DB2-BD59-A6C34878D82A}">
                    <a16:rowId xmlns:a16="http://schemas.microsoft.com/office/drawing/2014/main" val="2489970251"/>
                  </a:ext>
                </a:extLst>
              </a:tr>
              <a:tr h="422392">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6</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rs41380347</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2:136608651</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Middle Eastern</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lvl="0" algn="r">
                        <a:buNone/>
                      </a:pPr>
                      <a:r>
                        <a:rPr lang="en-US" sz="1700" b="1">
                          <a:solidFill>
                            <a:schemeClr val="tx1"/>
                          </a:solidFill>
                          <a:effectLst/>
                          <a:latin typeface="Iosevka"/>
                          <a:ea typeface="Iosevka" panose="02000509030000000004" pitchFamily="49" charset="0"/>
                          <a:cs typeface="Iosevka" panose="02000509030000000004" pitchFamily="49" charset="0"/>
                        </a:rPr>
                        <a:t>0.2 %</a:t>
                      </a:r>
                    </a:p>
                  </a:txBody>
                  <a:tcPr marL="109513" marR="109513" marT="73008" marB="73008" anchor="ctr">
                    <a:lnL w="9525" cap="flat" cmpd="sng" algn="ctr">
                      <a:solidFill>
                        <a:schemeClr val="bg1"/>
                      </a:solidFill>
                      <a:prstDash val="solid"/>
                      <a:round/>
                      <a:headEnd type="none" w="med" len="med"/>
                      <a:tailEnd type="none" w="med" len="med"/>
                    </a:lnL>
                    <a:lnR w="9524">
                      <a:solidFill>
                        <a:schemeClr val="bg1"/>
                      </a:solidFill>
                    </a:lnR>
                    <a:lnT w="9524">
                      <a:solidFill>
                        <a:schemeClr val="bg1"/>
                      </a:solidFill>
                    </a:lnT>
                    <a:lnB w="9524">
                      <a:solidFill>
                        <a:schemeClr val="bg1"/>
                      </a:solidFill>
                    </a:lnB>
                    <a:noFill/>
                  </a:tcPr>
                </a:tc>
                <a:extLst>
                  <a:ext uri="{0D108BD9-81ED-4DB2-BD59-A6C34878D82A}">
                    <a16:rowId xmlns:a16="http://schemas.microsoft.com/office/drawing/2014/main" val="1015302290"/>
                  </a:ext>
                </a:extLst>
              </a:tr>
              <a:tr h="422392">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7</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rs869051967</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2:136608745</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a:solidFill>
                            <a:schemeClr val="tx1"/>
                          </a:solidFill>
                          <a:effectLst/>
                          <a:latin typeface="Iosevka"/>
                          <a:ea typeface="Iosevka" panose="02000509030000000004" pitchFamily="49" charset="0"/>
                          <a:cs typeface="Iosevka" panose="02000509030000000004" pitchFamily="49" charset="0"/>
                        </a:rPr>
                        <a:t>East African</a:t>
                      </a: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lvl="0" algn="r">
                        <a:buNone/>
                      </a:pPr>
                      <a:r>
                        <a:rPr lang="en-US" sz="1700">
                          <a:solidFill>
                            <a:schemeClr val="tx1"/>
                          </a:solidFill>
                          <a:effectLst/>
                          <a:latin typeface="Iosevka"/>
                          <a:ea typeface="Iosevka" panose="02000509030000000004" pitchFamily="49" charset="0"/>
                          <a:cs typeface="Iosevka" panose="02000509030000000004" pitchFamily="49" charset="0"/>
                        </a:rPr>
                        <a:t>&lt;0.1%</a:t>
                      </a:r>
                    </a:p>
                  </a:txBody>
                  <a:tcPr marL="109513" marR="109513" marT="73008" marB="73008" anchor="ctr">
                    <a:lnL w="9525" cap="flat" cmpd="sng" algn="ctr">
                      <a:solidFill>
                        <a:schemeClr val="bg1"/>
                      </a:solidFill>
                      <a:prstDash val="solid"/>
                      <a:round/>
                      <a:headEnd type="none" w="med" len="med"/>
                      <a:tailEnd type="none" w="med" len="med"/>
                    </a:lnL>
                    <a:lnR w="9524">
                      <a:solidFill>
                        <a:schemeClr val="bg1"/>
                      </a:solidFill>
                    </a:lnR>
                    <a:lnT w="9524">
                      <a:solidFill>
                        <a:schemeClr val="bg1"/>
                      </a:solidFill>
                    </a:lnT>
                    <a:lnB w="9524">
                      <a:solidFill>
                        <a:schemeClr val="bg1"/>
                      </a:solidFill>
                    </a:lnB>
                    <a:noFill/>
                  </a:tcPr>
                </a:tc>
                <a:extLst>
                  <a:ext uri="{0D108BD9-81ED-4DB2-BD59-A6C34878D82A}">
                    <a16:rowId xmlns:a16="http://schemas.microsoft.com/office/drawing/2014/main" val="724145979"/>
                  </a:ext>
                </a:extLst>
              </a:tr>
              <a:tr h="422392">
                <a:tc>
                  <a:txBody>
                    <a:bodyPr/>
                    <a:lstStyle/>
                    <a:p>
                      <a:pPr rtl="0">
                        <a:buNone/>
                      </a:pPr>
                      <a:r>
                        <a:rPr lang="en-US" sz="1700" b="1">
                          <a:solidFill>
                            <a:schemeClr val="tx1"/>
                          </a:solidFill>
                          <a:effectLst/>
                          <a:latin typeface="Iosevka" panose="02000509030000000004" pitchFamily="49" charset="0"/>
                          <a:ea typeface="Iosevka" panose="02000509030000000004" pitchFamily="49" charset="0"/>
                          <a:cs typeface="Iosevka" panose="02000509030000000004" pitchFamily="49" charset="0"/>
                        </a:rPr>
                        <a:t>8</a:t>
                      </a:r>
                      <a:endParaRPr lang="en-US" sz="1700">
                        <a:solidFill>
                          <a:schemeClr val="tx1"/>
                        </a:solidFill>
                        <a:effectLst/>
                        <a:latin typeface="Iosevka" panose="02000509030000000004" pitchFamily="49" charset="0"/>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panose="02000509030000000004" pitchFamily="49" charset="0"/>
                          <a:ea typeface="Iosevka" panose="02000509030000000004" pitchFamily="49" charset="0"/>
                          <a:cs typeface="Iosevka" panose="02000509030000000004" pitchFamily="49" charset="0"/>
                        </a:rPr>
                        <a:t>rs145946881</a:t>
                      </a:r>
                      <a:endParaRPr lang="en-US" sz="1700">
                        <a:solidFill>
                          <a:schemeClr val="tx1"/>
                        </a:solidFill>
                        <a:effectLst/>
                        <a:latin typeface="Iosevka" panose="02000509030000000004" pitchFamily="49" charset="0"/>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2136608746</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East African (Main)</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lvl="0" algn="r">
                        <a:buNone/>
                      </a:pPr>
                      <a:r>
                        <a:rPr lang="en-US" sz="1700" b="1">
                          <a:solidFill>
                            <a:schemeClr val="tx1"/>
                          </a:solidFill>
                          <a:effectLst/>
                          <a:latin typeface="Iosevka"/>
                          <a:ea typeface="Iosevka" panose="02000509030000000004" pitchFamily="49" charset="0"/>
                          <a:cs typeface="Iosevka" panose="02000509030000000004" pitchFamily="49" charset="0"/>
                        </a:rPr>
                        <a:t>0.3 %</a:t>
                      </a:r>
                    </a:p>
                  </a:txBody>
                  <a:tcPr marL="109513" marR="109513" marT="73008" marB="73008" anchor="ctr">
                    <a:lnL w="9525" cap="flat" cmpd="sng" algn="ctr">
                      <a:solidFill>
                        <a:schemeClr val="bg1"/>
                      </a:solidFill>
                      <a:prstDash val="solid"/>
                      <a:round/>
                      <a:headEnd type="none" w="med" len="med"/>
                      <a:tailEnd type="none" w="med" len="med"/>
                    </a:lnL>
                    <a:lnR w="9524">
                      <a:solidFill>
                        <a:schemeClr val="bg1"/>
                      </a:solidFill>
                    </a:lnR>
                    <a:lnT w="9524">
                      <a:solidFill>
                        <a:schemeClr val="bg1"/>
                      </a:solidFill>
                    </a:lnT>
                    <a:lnB w="9524">
                      <a:solidFill>
                        <a:schemeClr val="bg1"/>
                      </a:solidFill>
                    </a:lnB>
                    <a:noFill/>
                  </a:tcPr>
                </a:tc>
                <a:extLst>
                  <a:ext uri="{0D108BD9-81ED-4DB2-BD59-A6C34878D82A}">
                    <a16:rowId xmlns:a16="http://schemas.microsoft.com/office/drawing/2014/main" val="2543308907"/>
                  </a:ext>
                </a:extLst>
              </a:tr>
              <a:tr h="401052">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9</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a:ea typeface="Iosevka" panose="02000509030000000004" pitchFamily="49" charset="0"/>
                          <a:cs typeface="Iosevka" panose="02000509030000000004" pitchFamily="49" charset="0"/>
                        </a:rPr>
                        <a:t>rs55660827</a:t>
                      </a:r>
                      <a:endParaRPr lang="en-US" sz="1700">
                        <a:solidFill>
                          <a:schemeClr val="tx1"/>
                        </a:solidFill>
                        <a:effectLst/>
                        <a:latin typeface="Iosevka"/>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b="1">
                          <a:solidFill>
                            <a:schemeClr val="tx1"/>
                          </a:solidFill>
                          <a:effectLst/>
                          <a:latin typeface="Iosevka" panose="02000509030000000004" pitchFamily="49" charset="0"/>
                          <a:ea typeface="Iosevka" panose="02000509030000000004" pitchFamily="49" charset="0"/>
                          <a:cs typeface="Iosevka" panose="02000509030000000004" pitchFamily="49" charset="0"/>
                        </a:rPr>
                        <a:t>2:136598443</a:t>
                      </a:r>
                      <a:endParaRPr lang="en-US" sz="1700">
                        <a:solidFill>
                          <a:schemeClr val="tx1"/>
                        </a:solidFill>
                        <a:effectLst/>
                        <a:latin typeface="Iosevka" panose="02000509030000000004" pitchFamily="49" charset="0"/>
                        <a:ea typeface="Iosevka" panose="02000509030000000004" pitchFamily="49" charset="0"/>
                        <a:cs typeface="Iosevka" panose="02000509030000000004" pitchFamily="49" charset="0"/>
                      </a:endParaRP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rtl="0">
                        <a:buNone/>
                      </a:pPr>
                      <a:r>
                        <a:rPr lang="en-US" sz="1700">
                          <a:solidFill>
                            <a:schemeClr val="tx1"/>
                          </a:solidFill>
                          <a:effectLst/>
                          <a:latin typeface="Iosevka" panose="02000509030000000004" pitchFamily="49" charset="0"/>
                          <a:ea typeface="Iosevka" panose="02000509030000000004" pitchFamily="49" charset="0"/>
                          <a:cs typeface="Iosevka" panose="02000509030000000004" pitchFamily="49" charset="0"/>
                        </a:rPr>
                        <a:t>Rare Coding Variant</a:t>
                      </a:r>
                    </a:p>
                  </a:txBody>
                  <a:tcPr marL="109514" marR="109514" marT="73009" marB="73009"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lvl="0" algn="r">
                        <a:buNone/>
                      </a:pPr>
                      <a:r>
                        <a:rPr lang="en-US" sz="1700">
                          <a:solidFill>
                            <a:schemeClr val="tx1"/>
                          </a:solidFill>
                          <a:effectLst/>
                          <a:latin typeface="Iosevka"/>
                          <a:ea typeface="Iosevka" panose="02000509030000000004" pitchFamily="49" charset="0"/>
                          <a:cs typeface="Iosevka" panose="02000509030000000004" pitchFamily="49" charset="0"/>
                        </a:rPr>
                        <a:t>19 %</a:t>
                      </a:r>
                    </a:p>
                  </a:txBody>
                  <a:tcPr marL="109513" marR="109513" marT="73008" marB="73008" anchor="ctr">
                    <a:lnL w="9525" cap="flat" cmpd="sng" algn="ctr">
                      <a:solidFill>
                        <a:schemeClr val="bg1"/>
                      </a:solidFill>
                      <a:prstDash val="solid"/>
                      <a:round/>
                      <a:headEnd type="none" w="med" len="med"/>
                      <a:tailEnd type="none" w="med" len="med"/>
                    </a:lnL>
                    <a:lnR w="9524">
                      <a:solidFill>
                        <a:schemeClr val="bg1"/>
                      </a:solidFill>
                    </a:lnR>
                    <a:lnT w="9524">
                      <a:solidFill>
                        <a:schemeClr val="bg1"/>
                      </a:solidFill>
                    </a:lnT>
                    <a:lnB w="9524">
                      <a:solidFill>
                        <a:schemeClr val="bg1"/>
                      </a:solidFill>
                    </a:lnB>
                    <a:noFill/>
                  </a:tcPr>
                </a:tc>
                <a:extLst>
                  <a:ext uri="{0D108BD9-81ED-4DB2-BD59-A6C34878D82A}">
                    <a16:rowId xmlns:a16="http://schemas.microsoft.com/office/drawing/2014/main" val="3218905011"/>
                  </a:ext>
                </a:extLst>
              </a:tr>
            </a:tbl>
          </a:graphicData>
        </a:graphic>
      </p:graphicFrame>
    </p:spTree>
    <p:extLst>
      <p:ext uri="{BB962C8B-B14F-4D97-AF65-F5344CB8AC3E}">
        <p14:creationId xmlns:p14="http://schemas.microsoft.com/office/powerpoint/2010/main" val="292621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nodeType="clickEffect">
                                  <p:stCondLst>
                                    <p:cond delay="0"/>
                                  </p:stCondLst>
                                  <p:iterate type="lt">
                                    <p:tmPct val="10000"/>
                                  </p:iterate>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xEl>
                                              <p:pRg st="0" end="0"/>
                                            </p:txEl>
                                          </p:spTgt>
                                        </p:tgtEl>
                                        <p:attrNameLst>
                                          <p:attrName>ppt_y</p:attrName>
                                        </p:attrNameLst>
                                      </p:cBhvr>
                                      <p:tavLst>
                                        <p:tav tm="0">
                                          <p:val>
                                            <p:strVal val="#ppt_y"/>
                                          </p:val>
                                        </p:tav>
                                        <p:tav tm="100000">
                                          <p:val>
                                            <p:strVal val="#ppt_y"/>
                                          </p:val>
                                        </p:tav>
                                      </p:tavLst>
                                    </p:anim>
                                    <p:anim calcmode="lin" valueType="num">
                                      <p:cBhvr>
                                        <p:cTn id="9" dur="500" fill="hold"/>
                                        <p:tgtEl>
                                          <p:spTgt spid="4">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AE09FC-462A-6AD4-02E2-93D03A2B41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0E9261F-11D1-5DF9-2F31-047EAF21F8DA}"/>
              </a:ext>
            </a:extLst>
          </p:cNvPr>
          <p:cNvSpPr>
            <a:spLocks noGrp="1"/>
          </p:cNvSpPr>
          <p:nvPr>
            <p:ph type="title"/>
          </p:nvPr>
        </p:nvSpPr>
        <p:spPr>
          <a:xfrm>
            <a:off x="90857" y="171695"/>
            <a:ext cx="12101144" cy="663576"/>
          </a:xfrm>
        </p:spPr>
        <p:txBody>
          <a:bodyPr>
            <a:noAutofit/>
          </a:bodyPr>
          <a:lstStyle/>
          <a:p>
            <a:r>
              <a:rPr lang="en-US" sz="3400">
                <a:solidFill>
                  <a:schemeClr val="accent3">
                    <a:lumMod val="60000"/>
                    <a:lumOff val="40000"/>
                  </a:schemeClr>
                </a:solidFill>
                <a:latin typeface="Iosevka"/>
                <a:ea typeface="Iosevka" panose="02000509030000000004" pitchFamily="49" charset="0"/>
                <a:cs typeface="Iosevka" panose="02000509030000000004" pitchFamily="49" charset="0"/>
              </a:rPr>
              <a:t>#PG&gt;_</a:t>
            </a:r>
            <a:r>
              <a:rPr lang="en-US" sz="3400">
                <a:latin typeface="Iosevka"/>
                <a:ea typeface="Iosevka" panose="02000509030000000004" pitchFamily="49" charset="0"/>
                <a:cs typeface="Iosevka" panose="02000509030000000004" pitchFamily="49" charset="0"/>
              </a:rPr>
              <a:t> </a:t>
            </a:r>
            <a:r>
              <a:rPr lang="en-US" sz="3400" i="1">
                <a:latin typeface="Iosevka"/>
                <a:ea typeface="Iosevka" panose="02000509030000000004" pitchFamily="49" charset="0"/>
                <a:cs typeface="Iosevka" panose="02000509030000000004" pitchFamily="49" charset="0"/>
              </a:rPr>
              <a:t>Data &lt;Analysis example&gt;</a:t>
            </a:r>
            <a:endParaRPr lang="en-US" sz="3400" i="1">
              <a:latin typeface="Iosevka"/>
            </a:endParaRPr>
          </a:p>
        </p:txBody>
      </p:sp>
      <p:sp>
        <p:nvSpPr>
          <p:cNvPr id="4" name="Subtitle 2">
            <a:extLst>
              <a:ext uri="{FF2B5EF4-FFF2-40B4-BE49-F238E27FC236}">
                <a16:creationId xmlns:a16="http://schemas.microsoft.com/office/drawing/2014/main" id="{1CB27D14-D6E1-95BB-16DE-1AB13B6B43C6}"/>
              </a:ext>
            </a:extLst>
          </p:cNvPr>
          <p:cNvSpPr txBox="1">
            <a:spLocks/>
          </p:cNvSpPr>
          <p:nvPr/>
        </p:nvSpPr>
        <p:spPr>
          <a:xfrm>
            <a:off x="90856" y="837273"/>
            <a:ext cx="12007277" cy="475040"/>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atin typeface="Iosevka"/>
                <a:ea typeface="Iosevka" panose="02000509030000000004" pitchFamily="49" charset="0"/>
                <a:cs typeface="Iosevka" panose="02000509030000000004" pitchFamily="49" charset="0"/>
              </a:rPr>
              <a:t>$&gt; </a:t>
            </a:r>
            <a:r>
              <a:rPr lang="en-US" err="1">
                <a:solidFill>
                  <a:schemeClr val="accent3">
                    <a:lumMod val="60000"/>
                    <a:lumOff val="40000"/>
                  </a:schemeClr>
                </a:solidFill>
                <a:latin typeface="Iosevka"/>
                <a:ea typeface="Iosevka" panose="02000509030000000004" pitchFamily="49" charset="0"/>
                <a:cs typeface="Iosevka" panose="02000509030000000004" pitchFamily="49" charset="0"/>
              </a:rPr>
              <a:t>bcftools</a:t>
            </a:r>
            <a:r>
              <a:rPr lang="en-US">
                <a:latin typeface="Iosevka"/>
                <a:ea typeface="Iosevka" panose="02000509030000000004" pitchFamily="49" charset="0"/>
                <a:cs typeface="Iosevka" panose="02000509030000000004" pitchFamily="49" charset="0"/>
              </a:rPr>
              <a:t> query variants </a:t>
            </a:r>
            <a:r>
              <a:rPr lang="en-US" u="sng">
                <a:latin typeface="Iosevka"/>
                <a:ea typeface="Iosevka" panose="02000509030000000004" pitchFamily="49" charset="0"/>
                <a:cs typeface="Iosevka" panose="02000509030000000004" pitchFamily="49" charset="0"/>
              </a:rPr>
              <a:t>MCM6_annotated.vcf.gz</a:t>
            </a:r>
          </a:p>
          <a:p>
            <a:pPr marL="0" indent="0">
              <a:buNone/>
            </a:pPr>
            <a:endParaRPr lang="en-US">
              <a:latin typeface="Iosevka Light" panose="02000409030000000004" pitchFamily="49" charset="0"/>
              <a:ea typeface="Iosevka Light" panose="02000409030000000004" pitchFamily="49" charset="0"/>
              <a:cs typeface="Iosevka Light" panose="02000409030000000004" pitchFamily="49" charset="0"/>
            </a:endParaRPr>
          </a:p>
          <a:p>
            <a:pPr marL="0" indent="0">
              <a:buNone/>
            </a:pPr>
            <a:endParaRPr lang="en-US">
              <a:latin typeface="Iosevka Light" panose="02000409030000000004" pitchFamily="49" charset="0"/>
              <a:ea typeface="Iosevka Light" panose="02000409030000000004" pitchFamily="49" charset="0"/>
              <a:cs typeface="Iosevka Light" panose="02000409030000000004" pitchFamily="49" charset="0"/>
            </a:endParaRPr>
          </a:p>
          <a:p>
            <a:pPr marL="0" indent="0">
              <a:buNone/>
            </a:pPr>
            <a:endParaRPr lang="en-US">
              <a:latin typeface="Iosevka Light" panose="02000409030000000004" pitchFamily="49" charset="0"/>
              <a:ea typeface="Iosevka Light" panose="02000409030000000004" pitchFamily="49" charset="0"/>
              <a:cs typeface="Iosevka Light" panose="02000409030000000004" pitchFamily="49" charset="0"/>
            </a:endParaRPr>
          </a:p>
        </p:txBody>
      </p:sp>
      <p:pic>
        <p:nvPicPr>
          <p:cNvPr id="7" name="Picture 6" descr="A black background with white letters&#10;&#10;AI-generated content may be incorrect.">
            <a:extLst>
              <a:ext uri="{FF2B5EF4-FFF2-40B4-BE49-F238E27FC236}">
                <a16:creationId xmlns:a16="http://schemas.microsoft.com/office/drawing/2014/main" id="{B39902EB-75D9-A91F-D645-C6766F61DA87}"/>
              </a:ext>
            </a:extLst>
          </p:cNvPr>
          <p:cNvPicPr>
            <a:picLocks noChangeAspect="1"/>
          </p:cNvPicPr>
          <p:nvPr/>
        </p:nvPicPr>
        <p:blipFill>
          <a:blip r:embed="rId3"/>
          <a:stretch>
            <a:fillRect/>
          </a:stretch>
        </p:blipFill>
        <p:spPr>
          <a:xfrm>
            <a:off x="540912" y="2385441"/>
            <a:ext cx="6283248" cy="1890229"/>
          </a:xfrm>
          <a:prstGeom prst="rect">
            <a:avLst/>
          </a:prstGeom>
          <a:ln>
            <a:noFill/>
          </a:ln>
        </p:spPr>
      </p:pic>
      <p:sp>
        <p:nvSpPr>
          <p:cNvPr id="8" name="TextBox 7">
            <a:extLst>
              <a:ext uri="{FF2B5EF4-FFF2-40B4-BE49-F238E27FC236}">
                <a16:creationId xmlns:a16="http://schemas.microsoft.com/office/drawing/2014/main" id="{D763D03E-27BB-446A-F67C-F98C3C5629E0}"/>
              </a:ext>
            </a:extLst>
          </p:cNvPr>
          <p:cNvSpPr txBox="1"/>
          <p:nvPr/>
        </p:nvSpPr>
        <p:spPr>
          <a:xfrm>
            <a:off x="541421" y="4692315"/>
            <a:ext cx="8919410"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Iosevka"/>
              </a:rPr>
              <a:t>Note: The Backup and the main mutation for the European Lactose Tolerance variant is most of the time in existence with the main variant. </a:t>
            </a:r>
          </a:p>
          <a:p>
            <a:endParaRPr lang="en-US">
              <a:latin typeface="Iosevka"/>
            </a:endParaRPr>
          </a:p>
          <a:p>
            <a:r>
              <a:rPr lang="en-US">
                <a:latin typeface="Iosevka"/>
              </a:rPr>
              <a:t>Note: The existence of several mutations that allows the digestion of lactose is an example of </a:t>
            </a:r>
            <a:r>
              <a:rPr lang="en-US" i="1">
                <a:latin typeface="Iosevka"/>
              </a:rPr>
              <a:t>convergent evolution.</a:t>
            </a:r>
            <a:r>
              <a:rPr lang="en-US">
                <a:latin typeface="Iosevka"/>
              </a:rPr>
              <a:t> </a:t>
            </a:r>
          </a:p>
        </p:txBody>
      </p:sp>
    </p:spTree>
    <p:extLst>
      <p:ext uri="{BB962C8B-B14F-4D97-AF65-F5344CB8AC3E}">
        <p14:creationId xmlns:p14="http://schemas.microsoft.com/office/powerpoint/2010/main" val="2453583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nodeType="clickEffect">
                                  <p:stCondLst>
                                    <p:cond delay="0"/>
                                  </p:stCondLst>
                                  <p:iterate type="lt">
                                    <p:tmPct val="10000"/>
                                  </p:iterate>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xEl>
                                              <p:pRg st="0" end="0"/>
                                            </p:txEl>
                                          </p:spTgt>
                                        </p:tgtEl>
                                        <p:attrNameLst>
                                          <p:attrName>ppt_y</p:attrName>
                                        </p:attrNameLst>
                                      </p:cBhvr>
                                      <p:tavLst>
                                        <p:tav tm="0">
                                          <p:val>
                                            <p:strVal val="#ppt_y"/>
                                          </p:val>
                                        </p:tav>
                                        <p:tav tm="100000">
                                          <p:val>
                                            <p:strVal val="#ppt_y"/>
                                          </p:val>
                                        </p:tav>
                                      </p:tavLst>
                                    </p:anim>
                                    <p:anim calcmode="lin" valueType="num">
                                      <p:cBhvr>
                                        <p:cTn id="9" dur="500" fill="hold"/>
                                        <p:tgtEl>
                                          <p:spTgt spid="4">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1896CA-9B5F-33CF-4D73-B3B5830099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27EC0B2-B3F1-E5D3-5B08-31C2B69D05AF}"/>
              </a:ext>
            </a:extLst>
          </p:cNvPr>
          <p:cNvSpPr>
            <a:spLocks noGrp="1"/>
          </p:cNvSpPr>
          <p:nvPr>
            <p:ph type="title"/>
          </p:nvPr>
        </p:nvSpPr>
        <p:spPr>
          <a:xfrm>
            <a:off x="90857" y="171695"/>
            <a:ext cx="12101144" cy="663576"/>
          </a:xfrm>
        </p:spPr>
        <p:txBody>
          <a:bodyPr>
            <a:noAutofit/>
          </a:bodyPr>
          <a:lstStyle/>
          <a:p>
            <a:r>
              <a:rPr lang="en-US" sz="3400">
                <a:solidFill>
                  <a:schemeClr val="accent3">
                    <a:lumMod val="60000"/>
                    <a:lumOff val="40000"/>
                  </a:schemeClr>
                </a:solidFill>
                <a:latin typeface="Iosevka" panose="02000509030000000004" pitchFamily="49" charset="0"/>
                <a:ea typeface="Iosevka" panose="02000509030000000004" pitchFamily="49" charset="0"/>
                <a:cs typeface="Iosevka" panose="02000509030000000004" pitchFamily="49" charset="0"/>
              </a:rPr>
              <a:t>#PG&gt;_</a:t>
            </a:r>
            <a:r>
              <a:rPr lang="en-US" sz="3400">
                <a:latin typeface="Iosevka" panose="02000509030000000004" pitchFamily="49" charset="0"/>
                <a:ea typeface="Iosevka" panose="02000509030000000004" pitchFamily="49" charset="0"/>
                <a:cs typeface="Iosevka" panose="02000509030000000004" pitchFamily="49" charset="0"/>
              </a:rPr>
              <a:t> </a:t>
            </a:r>
            <a:r>
              <a:rPr lang="en-US" sz="3400" i="1">
                <a:latin typeface="Iosevka" panose="02000509030000000004" pitchFamily="49" charset="0"/>
                <a:ea typeface="Iosevka" panose="02000509030000000004" pitchFamily="49" charset="0"/>
                <a:cs typeface="Iosevka" panose="02000509030000000004" pitchFamily="49" charset="0"/>
              </a:rPr>
              <a:t>Analysis</a:t>
            </a:r>
            <a:endParaRPr lang="en-US" sz="3400" i="1"/>
          </a:p>
        </p:txBody>
      </p:sp>
      <p:sp>
        <p:nvSpPr>
          <p:cNvPr id="4" name="Subtitle 2">
            <a:extLst>
              <a:ext uri="{FF2B5EF4-FFF2-40B4-BE49-F238E27FC236}">
                <a16:creationId xmlns:a16="http://schemas.microsoft.com/office/drawing/2014/main" id="{A7AF0DAB-C766-9F84-257A-9776CEFE91DF}"/>
              </a:ext>
            </a:extLst>
          </p:cNvPr>
          <p:cNvSpPr txBox="1">
            <a:spLocks/>
          </p:cNvSpPr>
          <p:nvPr/>
        </p:nvSpPr>
        <p:spPr>
          <a:xfrm>
            <a:off x="721895" y="1006761"/>
            <a:ext cx="9832790" cy="566685"/>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atin typeface="Iosevka Light" panose="02000409030000000004" pitchFamily="49" charset="0"/>
                <a:ea typeface="Iosevka Light" panose="02000409030000000004" pitchFamily="49" charset="0"/>
                <a:cs typeface="Iosevka Light" panose="02000409030000000004" pitchFamily="49" charset="0"/>
              </a:rPr>
              <a:t>() </a:t>
            </a:r>
            <a:r>
              <a:rPr lang="en-US">
                <a:solidFill>
                  <a:srgbClr val="FFC000"/>
                </a:solidFill>
                <a:latin typeface="Iosevka Light" panose="02000409030000000004" pitchFamily="49" charset="0"/>
                <a:ea typeface="Iosevka Light" panose="02000409030000000004" pitchFamily="49" charset="0"/>
                <a:cs typeface="Iosevka Light" panose="02000409030000000004" pitchFamily="49" charset="0"/>
              </a:rPr>
              <a:t>$</a:t>
            </a:r>
            <a:r>
              <a:rPr lang="en-US" err="1">
                <a:solidFill>
                  <a:srgbClr val="FFC000"/>
                </a:solidFill>
                <a:latin typeface="Iosevka Light" panose="02000409030000000004" pitchFamily="49" charset="0"/>
                <a:ea typeface="Iosevka Light" panose="02000409030000000004" pitchFamily="49" charset="0"/>
                <a:cs typeface="Iosevka Light" panose="02000409030000000004" pitchFamily="49" charset="0"/>
              </a:rPr>
              <a:t>py_env</a:t>
            </a:r>
            <a:r>
              <a:rPr lang="en-US">
                <a:solidFill>
                  <a:srgbClr val="FFC000"/>
                </a:solidFill>
                <a:latin typeface="Iosevka Light" panose="02000409030000000004" pitchFamily="49" charset="0"/>
                <a:ea typeface="Iosevka Light" panose="02000409030000000004" pitchFamily="49" charset="0"/>
                <a:cs typeface="Iosevka Light" panose="02000409030000000004" pitchFamily="49" charset="0"/>
              </a:rPr>
              <a:t>&gt; </a:t>
            </a:r>
            <a:r>
              <a:rPr lang="en-US">
                <a:solidFill>
                  <a:srgbClr val="00B050"/>
                </a:solidFill>
                <a:latin typeface="Iosevka Light" panose="02000409030000000004" pitchFamily="49" charset="0"/>
                <a:ea typeface="Iosevka Light" panose="02000409030000000004" pitchFamily="49" charset="0"/>
                <a:cs typeface="Iosevka Light" panose="02000409030000000004" pitchFamily="49" charset="0"/>
              </a:rPr>
              <a:t>./preliminary_results.py</a:t>
            </a:r>
          </a:p>
        </p:txBody>
      </p:sp>
      <p:pic>
        <p:nvPicPr>
          <p:cNvPr id="9218" name="Picture 2" descr="Python (programming language) - Wikipedia">
            <a:extLst>
              <a:ext uri="{FF2B5EF4-FFF2-40B4-BE49-F238E27FC236}">
                <a16:creationId xmlns:a16="http://schemas.microsoft.com/office/drawing/2014/main" id="{3ED91AB3-F38B-3D22-587E-4F6526176C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1381" y="926790"/>
            <a:ext cx="500514" cy="5005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chart of heatmap&#10;&#10;AI-generated content may be incorrect.">
            <a:extLst>
              <a:ext uri="{FF2B5EF4-FFF2-40B4-BE49-F238E27FC236}">
                <a16:creationId xmlns:a16="http://schemas.microsoft.com/office/drawing/2014/main" id="{D7F20507-DD89-6572-8E28-36BAC044C333}"/>
              </a:ext>
            </a:extLst>
          </p:cNvPr>
          <p:cNvPicPr>
            <a:picLocks noChangeAspect="1"/>
          </p:cNvPicPr>
          <p:nvPr/>
        </p:nvPicPr>
        <p:blipFill>
          <a:blip r:embed="rId4"/>
          <a:srcRect r="7858" b="189"/>
          <a:stretch>
            <a:fillRect/>
          </a:stretch>
        </p:blipFill>
        <p:spPr>
          <a:xfrm>
            <a:off x="474352" y="1570337"/>
            <a:ext cx="8221581" cy="5063315"/>
          </a:xfrm>
          <a:prstGeom prst="rect">
            <a:avLst/>
          </a:prstGeom>
          <a:ln>
            <a:noFill/>
          </a:ln>
        </p:spPr>
      </p:pic>
    </p:spTree>
    <p:extLst>
      <p:ext uri="{BB962C8B-B14F-4D97-AF65-F5344CB8AC3E}">
        <p14:creationId xmlns:p14="http://schemas.microsoft.com/office/powerpoint/2010/main" val="93913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nodeType="clickEffect">
                                  <p:stCondLst>
                                    <p:cond delay="0"/>
                                  </p:stCondLst>
                                  <p:iterate type="lt">
                                    <p:tmPct val="10000"/>
                                  </p:iterate>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xEl>
                                              <p:pRg st="0" end="0"/>
                                            </p:txEl>
                                          </p:spTgt>
                                        </p:tgtEl>
                                        <p:attrNameLst>
                                          <p:attrName>ppt_y</p:attrName>
                                        </p:attrNameLst>
                                      </p:cBhvr>
                                      <p:tavLst>
                                        <p:tav tm="0">
                                          <p:val>
                                            <p:strVal val="#ppt_y"/>
                                          </p:val>
                                        </p:tav>
                                        <p:tav tm="100000">
                                          <p:val>
                                            <p:strVal val="#ppt_y"/>
                                          </p:val>
                                        </p:tav>
                                      </p:tavLst>
                                    </p:anim>
                                    <p:anim calcmode="lin" valueType="num">
                                      <p:cBhvr>
                                        <p:cTn id="9" dur="500" fill="hold"/>
                                        <p:tgtEl>
                                          <p:spTgt spid="4">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538D9D"/>
      </a:hlink>
      <a:folHlink>
        <a:srgbClr val="A5738E"/>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3A418E6B-C5F0-4B95-8D77-61E3EF3B5D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1406</Words>
  <Application>Microsoft Office PowerPoint</Application>
  <PresentationFormat>Widescreen</PresentationFormat>
  <Paragraphs>238</Paragraphs>
  <Slides>17</Slides>
  <Notes>14</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#&gt;_ Population Genomic Analysis of Lactose Intolerance</vt:lpstr>
      <vt:lpstr>#PG&gt;_ Objective</vt:lpstr>
      <vt:lpstr>#PG&gt;_ Overview</vt:lpstr>
      <vt:lpstr>#PG&gt;_ Overview</vt:lpstr>
      <vt:lpstr>#PG&gt;_ Data</vt:lpstr>
      <vt:lpstr>#PG&gt;_ Overview</vt:lpstr>
      <vt:lpstr>#PG&gt;_ Data &lt;Variant Identification&gt;</vt:lpstr>
      <vt:lpstr>#PG&gt;_ Data &lt;Analysis example&gt;</vt:lpstr>
      <vt:lpstr>#PG&gt;_ Analysis</vt:lpstr>
      <vt:lpstr>#PG&gt;_ Data &lt;Variant Identification&gt;</vt:lpstr>
      <vt:lpstr>#PG&gt;_ Data &lt;Analysis example&gt;</vt:lpstr>
      <vt:lpstr>#PG&gt;_ Data &lt;Other genes&gt;</vt:lpstr>
      <vt:lpstr>#PG&gt;_ Data &lt;Other genes&gt;</vt:lpstr>
      <vt:lpstr>#PG&gt;_</vt:lpstr>
      <vt:lpstr>#PG&gt;_ Fine Mapping using R</vt:lpstr>
      <vt:lpstr>#PG&gt;_Molecular Mechanism using Motif Finding (MEME)</vt:lpstr>
      <vt:lpstr>#PG&gt;_ Is it reversible?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#&gt;_ Population Genomic Analysis of Lactose Intolerance</dc:title>
  <dc:creator>Gutierrez Portillo, Jaime D</dc:creator>
  <cp:lastModifiedBy>Ramirez Orozco, Randhal S</cp:lastModifiedBy>
  <cp:revision>17</cp:revision>
  <dcterms:created xsi:type="dcterms:W3CDTF">2025-11-03T02:52:18Z</dcterms:created>
  <dcterms:modified xsi:type="dcterms:W3CDTF">2025-12-11T01:55:48Z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b73649dc-6fee-4eb8-a128-734c3c842ea8_Enabled">
    <vt:lpwstr>true</vt:lpwstr>
  </property>
  <property fmtid="{D5CDD505-2E9C-101B-9397-08002B2CF9AE}" pid="3" name="MSIP_Label_b73649dc-6fee-4eb8-a128-734c3c842ea8_SetDate">
    <vt:lpwstr>2025-11-03T03:00:16Z</vt:lpwstr>
  </property>
  <property fmtid="{D5CDD505-2E9C-101B-9397-08002B2CF9AE}" pid="4" name="MSIP_Label_b73649dc-6fee-4eb8-a128-734c3c842ea8_Method">
    <vt:lpwstr>Standard</vt:lpwstr>
  </property>
  <property fmtid="{D5CDD505-2E9C-101B-9397-08002B2CF9AE}" pid="5" name="MSIP_Label_b73649dc-6fee-4eb8-a128-734c3c842ea8_Name">
    <vt:lpwstr>defa4170-0d19-0005-0004-bc88714345d2</vt:lpwstr>
  </property>
  <property fmtid="{D5CDD505-2E9C-101B-9397-08002B2CF9AE}" pid="6" name="MSIP_Label_b73649dc-6fee-4eb8-a128-734c3c842ea8_SiteId">
    <vt:lpwstr>857c21d2-1a16-43a4-90cf-d57f3fab9d2f</vt:lpwstr>
  </property>
  <property fmtid="{D5CDD505-2E9C-101B-9397-08002B2CF9AE}" pid="7" name="MSIP_Label_b73649dc-6fee-4eb8-a128-734c3c842ea8_ActionId">
    <vt:lpwstr>10a28004-6fe9-48ab-a954-bf1f4512b2f3</vt:lpwstr>
  </property>
  <property fmtid="{D5CDD505-2E9C-101B-9397-08002B2CF9AE}" pid="8" name="MSIP_Label_b73649dc-6fee-4eb8-a128-734c3c842ea8_ContentBits">
    <vt:lpwstr>0</vt:lpwstr>
  </property>
  <property fmtid="{D5CDD505-2E9C-101B-9397-08002B2CF9AE}" pid="9" name="MSIP_Label_b73649dc-6fee-4eb8-a128-734c3c842ea8_Tag">
    <vt:lpwstr>10, 3, 0, 1</vt:lpwstr>
  </property>
</Properties>
</file>